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8"/>
  </p:notesMasterIdLst>
  <p:sldIdLst>
    <p:sldId id="258" r:id="rId4"/>
    <p:sldId id="478" r:id="rId5"/>
    <p:sldId id="480" r:id="rId6"/>
    <p:sldId id="498" r:id="rId7"/>
    <p:sldId id="481" r:id="rId8"/>
    <p:sldId id="506" r:id="rId9"/>
    <p:sldId id="503" r:id="rId10"/>
    <p:sldId id="504" r:id="rId11"/>
    <p:sldId id="505" r:id="rId12"/>
    <p:sldId id="491" r:id="rId13"/>
    <p:sldId id="492" r:id="rId14"/>
    <p:sldId id="493" r:id="rId15"/>
    <p:sldId id="494" r:id="rId16"/>
    <p:sldId id="495" r:id="rId17"/>
    <p:sldId id="499" r:id="rId18"/>
    <p:sldId id="501" r:id="rId19"/>
    <p:sldId id="496" r:id="rId20"/>
    <p:sldId id="502" r:id="rId21"/>
    <p:sldId id="508" r:id="rId22"/>
    <p:sldId id="509" r:id="rId23"/>
    <p:sldId id="510" r:id="rId24"/>
    <p:sldId id="507" r:id="rId25"/>
    <p:sldId id="511" r:id="rId26"/>
    <p:sldId id="406" r:id="rId27"/>
  </p:sldIdLst>
  <p:sldSz cx="12192000" cy="6858000"/>
  <p:notesSz cx="6858000" cy="9144000"/>
  <p:custDataLst>
    <p:tags r:id="rId29"/>
  </p:custDataLst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3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8" autoAdjust="0"/>
    <p:restoredTop sz="94652"/>
  </p:normalViewPr>
  <p:slideViewPr>
    <p:cSldViewPr snapToGrid="0">
      <p:cViewPr varScale="1">
        <p:scale>
          <a:sx n="101" d="100"/>
          <a:sy n="101" d="100"/>
        </p:scale>
        <p:origin x="90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290673F-E089-CB01-8E4E-23D033D8FB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D49A1E-1E47-09BB-3CB5-43B5CEA733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D51E26-7BCC-D444-9518-87DE68E6DB47}" type="datetimeFigureOut">
              <a:rPr lang="fr-FR"/>
              <a:pPr>
                <a:defRPr/>
              </a:pPr>
              <a:t>04/12/2025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91291DBB-46CF-350A-46D6-82CC306247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0CD65C81-4799-67B3-383B-5924DF690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9A4351-9A13-AF2C-B9FD-C3D91B55EE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92075B-12B7-6FB1-3C0C-16B3159E9C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61C230F-AA3C-4E4D-9149-6075352BEB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1C230F-AA3C-4E4D-9149-6075352BEBD2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7322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6">
            <a:extLst>
              <a:ext uri="{FF2B5EF4-FFF2-40B4-BE49-F238E27FC236}">
                <a16:creationId xmlns:a16="http://schemas.microsoft.com/office/drawing/2014/main" id="{1A915EE9-B0FA-44ED-5529-D263B40322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88" y="3344863"/>
            <a:ext cx="2192337" cy="219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2A1C932-B25A-2187-9E5B-60D441E2C0EF}"/>
              </a:ext>
            </a:extLst>
          </p:cNvPr>
          <p:cNvSpPr/>
          <p:nvPr userDrawn="1"/>
        </p:nvSpPr>
        <p:spPr>
          <a:xfrm>
            <a:off x="7938" y="5692775"/>
            <a:ext cx="12184062" cy="1165225"/>
          </a:xfrm>
          <a:prstGeom prst="rect">
            <a:avLst/>
          </a:prstGeom>
          <a:solidFill>
            <a:srgbClr val="009E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70D56FC-2E12-7C3A-D987-92F98B76B0E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6513" y="4718050"/>
            <a:ext cx="12228513" cy="1636713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231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6">
            <a:extLst>
              <a:ext uri="{FF2B5EF4-FFF2-40B4-BE49-F238E27FC236}">
                <a16:creationId xmlns:a16="http://schemas.microsoft.com/office/drawing/2014/main" id="{DF109874-D373-A03C-A33B-F01111736C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5222875"/>
            <a:ext cx="12228513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7">
            <a:extLst>
              <a:ext uri="{FF2B5EF4-FFF2-40B4-BE49-F238E27FC236}">
                <a16:creationId xmlns:a16="http://schemas.microsoft.com/office/drawing/2014/main" id="{4C1BB36F-81EF-55E2-F52D-98070C7710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6450" y="149225"/>
            <a:ext cx="1090613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4ED8E58C-B6D5-49FA-0C11-659EA0C22BA1}"/>
              </a:ext>
            </a:extLst>
          </p:cNvPr>
          <p:cNvSpPr txBox="1">
            <a:spLocks/>
          </p:cNvSpPr>
          <p:nvPr userDrawn="1"/>
        </p:nvSpPr>
        <p:spPr>
          <a:xfrm>
            <a:off x="4148138" y="6518275"/>
            <a:ext cx="3881437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>
                <a:solidFill>
                  <a:prstClr val="white"/>
                </a:solidFill>
              </a:rPr>
              <a:t>Centre Hospitalier Universitaire Grenoble Alpes </a:t>
            </a:r>
          </a:p>
        </p:txBody>
      </p:sp>
    </p:spTree>
    <p:extLst>
      <p:ext uri="{BB962C8B-B14F-4D97-AF65-F5344CB8AC3E}">
        <p14:creationId xmlns:p14="http://schemas.microsoft.com/office/powerpoint/2010/main" val="219558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4D7020E6-F75A-CCFC-9B2A-DAA65483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B4D2378-D19C-9A7D-BF11-EF018171D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9B3AFA4A-07EE-79F1-BFF9-1F43188A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01946-F081-0647-886B-F30DB528906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966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0B0F2824-1934-02C1-4362-BC1A3A5C1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B97CF76-04EC-99EB-C75B-140F311E5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D52FF83C-37AE-62FE-BDA7-8A312A77D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72210-481A-7546-8CB4-EE3310D00C5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089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754F069D-E3F0-1B44-8415-E336A0C1D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6A68858-003A-C372-E239-C11F9E37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9BAA61D9-225F-8742-73FC-831AC8915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44954-7731-FF42-9B06-BD9C1198CB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470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1F8039-1A7A-A205-2AA7-182F26583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A9883B-5727-6391-1137-F4825D407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3D1726-C874-511A-35EA-1D2EDC8DF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CD7BE-44A7-BF43-802F-6526BE68688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7501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25BBBB-A887-44B9-AA08-6D78C9EA2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F6251E-4BC7-77AA-56B2-AD3D2E41A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1DFD2D-0BBA-7AC2-ED3B-9FD667A5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27AF7-7DC3-4149-AD1C-84AEBE4C980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9274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F9DC3605-D692-378E-5DE7-E260260758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AE4FDAD2-DAFE-87D5-E307-094A3A4920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20D74-4502-1F02-44B3-F4799AA26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6DDFEF-7621-B1F6-5548-6C171EAAA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11AB4B-34ED-03B3-EED7-5FCD9C052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EC6B684-742F-0E43-B4DB-21BD6777954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0" r:id="rId3"/>
    <p:sldLayoutId id="2147483861" r:id="rId4"/>
    <p:sldLayoutId id="2147483862" r:id="rId5"/>
    <p:sldLayoutId id="2147483863" r:id="rId6"/>
    <p:sldLayoutId id="2147483864" r:id="rId7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arcom.fr/se-documenter/espace-juridique/textes-juridiques/deliberation-du-4-janvier-2011-relative-au-principe-de-pluralisme-politique-dans-les-services-de-radio-et-de-television-en-periode-electoral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5E365AE-7786-A5AB-81CE-F874FB41A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0242" name="Espace réservé du texte 9">
            <a:extLst>
              <a:ext uri="{FF2B5EF4-FFF2-40B4-BE49-F238E27FC236}">
                <a16:creationId xmlns:a16="http://schemas.microsoft.com/office/drawing/2014/main" id="{7F1E088A-F56A-09C1-01E4-84BA9A2BD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31" y="537368"/>
            <a:ext cx="4321175" cy="217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2000" b="1" dirty="0">
                <a:solidFill>
                  <a:srgbClr val="C13818"/>
                </a:solidFill>
                <a:latin typeface="Montserrat Medium" panose="00000600000000000000" pitchFamily="2" charset="0"/>
              </a:rPr>
              <a:t>Me Aude MARTIN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1600" dirty="0">
                <a:solidFill>
                  <a:srgbClr val="C13818"/>
                </a:solidFill>
                <a:latin typeface="Montserrat Medium" panose="00000600000000000000" pitchFamily="2" charset="0"/>
              </a:rPr>
              <a:t>Avocat – Droit public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endParaRPr lang="fr-FR" altLang="fr-FR" sz="1600" dirty="0">
              <a:solidFill>
                <a:srgbClr val="C13818"/>
              </a:solidFill>
              <a:latin typeface="Montserrat Medium" panose="000006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1400" dirty="0">
                <a:solidFill>
                  <a:srgbClr val="C13818"/>
                </a:solidFill>
                <a:latin typeface="Montserrat Medium" panose="00000600000000000000" pitchFamily="2" charset="0"/>
              </a:rPr>
              <a:t>am@aude-martin-avocat.fr 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1400" b="1" dirty="0">
                <a:solidFill>
                  <a:srgbClr val="C13818"/>
                </a:solidFill>
                <a:latin typeface="Montserrat Medium" panose="00000600000000000000" pitchFamily="2" charset="0"/>
              </a:rPr>
              <a:t>06.75.35.69.11</a:t>
            </a:r>
            <a:br>
              <a:rPr lang="fr-FR" altLang="fr-FR" sz="1400" dirty="0">
                <a:solidFill>
                  <a:srgbClr val="C13818"/>
                </a:solidFill>
                <a:latin typeface="Montserrat Medium" panose="00000600000000000000" pitchFamily="2" charset="0"/>
              </a:rPr>
            </a:br>
            <a:r>
              <a:rPr lang="fr-FR" altLang="fr-FR" sz="1400" dirty="0">
                <a:solidFill>
                  <a:srgbClr val="C13818"/>
                </a:solidFill>
                <a:latin typeface="Montserrat Medium" panose="00000600000000000000" pitchFamily="2" charset="0"/>
              </a:rPr>
              <a:t>4 rue Docteur Maret à DIJON (21000)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1600" dirty="0">
                <a:solidFill>
                  <a:schemeClr val="tx2"/>
                </a:solidFill>
                <a:latin typeface="Montserrat Medium" panose="00000600000000000000" pitchFamily="2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endParaRPr lang="fr-FR" altLang="fr-FR" sz="1800" b="1" dirty="0">
              <a:solidFill>
                <a:schemeClr val="tx2"/>
              </a:solidFill>
            </a:endParaRPr>
          </a:p>
        </p:txBody>
      </p:sp>
      <p:sp>
        <p:nvSpPr>
          <p:cNvPr id="10243" name="Espace réservé du texte 9">
            <a:extLst>
              <a:ext uri="{FF2B5EF4-FFF2-40B4-BE49-F238E27FC236}">
                <a16:creationId xmlns:a16="http://schemas.microsoft.com/office/drawing/2014/main" id="{5AB126D8-DBD5-DEBB-E9C9-4E36C2320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156" y="2550087"/>
            <a:ext cx="10379075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3800" b="1" dirty="0">
                <a:solidFill>
                  <a:srgbClr val="C13818"/>
                </a:solidFill>
              </a:rPr>
              <a:t>Cap sur 2026 : 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fr-FR" altLang="fr-FR" sz="3800" b="1" dirty="0">
                <a:solidFill>
                  <a:srgbClr val="C13818"/>
                </a:solidFill>
              </a:rPr>
              <a:t>Incontournables juridiques du scrutin municipal</a:t>
            </a:r>
            <a:r>
              <a:rPr lang="fr-FR" altLang="fr-FR" sz="3800" dirty="0">
                <a:solidFill>
                  <a:srgbClr val="000000"/>
                </a:solidFill>
              </a:rPr>
              <a:t>	</a:t>
            </a:r>
            <a:endParaRPr lang="fr-FR" altLang="fr-FR" sz="3800" dirty="0">
              <a:solidFill>
                <a:srgbClr val="000000"/>
              </a:solidFill>
              <a:latin typeface="Tw Cen MT" panose="020B0602020104020603" pitchFamily="34" charset="77"/>
            </a:endParaRPr>
          </a:p>
        </p:txBody>
      </p:sp>
      <p:pic>
        <p:nvPicPr>
          <p:cNvPr id="10244" name="Picture 8" descr="C:\Users\GETH3012890\Desktop\Capture.PNG">
            <a:extLst>
              <a:ext uri="{FF2B5EF4-FFF2-40B4-BE49-F238E27FC236}">
                <a16:creationId xmlns:a16="http://schemas.microsoft.com/office/drawing/2014/main" id="{3073EE2F-08F3-B455-54AD-D1050E0A9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3997325"/>
            <a:ext cx="8472488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8D0DBB8-3B5F-371B-73D6-0F7C40343C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01" b="9030"/>
          <a:stretch>
            <a:fillRect/>
          </a:stretch>
        </p:blipFill>
        <p:spPr>
          <a:xfrm>
            <a:off x="5355444" y="5276096"/>
            <a:ext cx="1481111" cy="109204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0AB3E91-6EB9-C805-A9AA-DDAAFD99A3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872" y="889562"/>
            <a:ext cx="657225" cy="56832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B171A-028E-EC4C-C62A-239BEB631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B33889F-31FE-5D11-AB34-049116399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0013F318-892A-0EDB-EF0C-8713B8241930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3. Les listes électorales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7329713-932C-6081-8D07-8ADDBFEBE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A8DE56-EF8C-5C9C-DBB7-700DA2270672}"/>
              </a:ext>
            </a:extLst>
          </p:cNvPr>
          <p:cNvSpPr txBox="1">
            <a:spLocks/>
          </p:cNvSpPr>
          <p:nvPr/>
        </p:nvSpPr>
        <p:spPr bwMode="auto">
          <a:xfrm>
            <a:off x="61867" y="765856"/>
            <a:ext cx="11861846" cy="429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>
                <a:solidFill>
                  <a:schemeClr val="tx2"/>
                </a:solidFill>
              </a:rPr>
              <a:t>Pour pouvoir voter aux élections municipales 2026, </a:t>
            </a:r>
            <a:r>
              <a:rPr lang="fr-FR" sz="2000" u="sng" dirty="0">
                <a:solidFill>
                  <a:schemeClr val="tx2"/>
                </a:solidFill>
              </a:rPr>
              <a:t>un électeur doit :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Avoir au moins 18 ans 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Être de nationalité française ou d'un pays membre de l'Union européenne 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Jouir de ses droits civils ou politiques :</a:t>
            </a:r>
            <a:r>
              <a:rPr lang="fr-FR" sz="2200" dirty="0">
                <a:solidFill>
                  <a:schemeClr val="tx2"/>
                </a:solidFill>
              </a:rPr>
              <a:t>	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Un majeur protégé conserve son droit de vote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La privation du droit de vote ne peut être décidée que par un juge pénal, par une décision (⚠ La décision doit être définitive et ne peut être assortie du sursis)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Être inscrit sur les listes électorales :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Inscription au lieu de la domiciliation réelle : </a:t>
            </a:r>
          </a:p>
          <a:p>
            <a:pPr lvl="3"/>
            <a:r>
              <a:rPr lang="fr-FR" sz="1600" dirty="0">
                <a:solidFill>
                  <a:schemeClr val="tx2"/>
                </a:solidFill>
              </a:rPr>
              <a:t>Présence obligatoire depuis au moins 6 mois</a:t>
            </a:r>
          </a:p>
          <a:p>
            <a:pPr lvl="3"/>
            <a:r>
              <a:rPr lang="fr-FR" sz="1600" dirty="0">
                <a:solidFill>
                  <a:schemeClr val="tx2"/>
                </a:solidFill>
              </a:rPr>
              <a:t>Dérogation : étudiants de moins de 26 ans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Français établis hors de France : Choix entre liste électorale communale ou liste consulaire</a:t>
            </a:r>
          </a:p>
          <a:p>
            <a:pPr marL="0" indent="0">
              <a:buNone/>
            </a:pPr>
            <a:endParaRPr lang="fr-FR" sz="1000" dirty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b="1" dirty="0">
                <a:solidFill>
                  <a:schemeClr val="tx2"/>
                </a:solidFill>
              </a:rPr>
              <a:t>Recours en cas de refus d’inscription : 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RAPO obligatoire auprès de la commission de contrôle → 5 jours après le refus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Si rejet explicite ou tacite (silence de 30 jours) → recours près tribunal judiciaire (délai : 7 jours après le rejet) </a:t>
            </a:r>
          </a:p>
          <a:p>
            <a:pPr marL="457200" lvl="1" indent="0">
              <a:buNone/>
            </a:pPr>
            <a:endParaRPr lang="fr-FR" sz="1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000" b="1" dirty="0">
                <a:solidFill>
                  <a:schemeClr val="tx2"/>
                </a:solidFill>
              </a:rPr>
              <a:t>Contestation d’une inscription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Tout électeur peut contester l’inscription d’un autre électeur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Recours devant le tribunal judiciaire dans un délai de 7 jours après la publication de la liste</a:t>
            </a:r>
          </a:p>
          <a:p>
            <a:pPr marL="914400" lvl="2" indent="0">
              <a:buNone/>
            </a:pPr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79501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F86E9-C2BF-D045-68AA-0BEC9C99E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D24E358-FA0D-EB52-3077-47B189A44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127E16C2-5C89-8FDE-70DD-1F022614A89F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4. Les élections - Bureaux de vote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17E733A-0197-2DF7-9D1C-1E3355BDB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D01BEE-A382-8A54-5E80-524292FA4BCC}"/>
              </a:ext>
            </a:extLst>
          </p:cNvPr>
          <p:cNvSpPr txBox="1">
            <a:spLocks/>
          </p:cNvSpPr>
          <p:nvPr/>
        </p:nvSpPr>
        <p:spPr bwMode="auto">
          <a:xfrm>
            <a:off x="69534" y="765856"/>
            <a:ext cx="11430845" cy="465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Nombre et lieu des bureaux : </a:t>
            </a:r>
            <a:r>
              <a:rPr lang="fr-FR" sz="2200" dirty="0">
                <a:solidFill>
                  <a:schemeClr val="tx2"/>
                </a:solidFill>
              </a:rPr>
              <a:t>Fixés par Préfet avant le 31.8 précédant l’élection :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Bureau compris entre 800 et 1.000 électeurs ; 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Un bureau de vote centralisateur sera désigné par le préfet ;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Décisions peuvent être contestées près le TA (contrôle normal)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Installation et organisation des bureaux : </a:t>
            </a:r>
            <a:r>
              <a:rPr lang="fr-FR" sz="2200" dirty="0" err="1">
                <a:solidFill>
                  <a:schemeClr val="tx2"/>
                </a:solidFill>
              </a:rPr>
              <a:t>Rté</a:t>
            </a:r>
            <a:r>
              <a:rPr lang="fr-FR" sz="2200" dirty="0">
                <a:solidFill>
                  <a:schemeClr val="tx2"/>
                </a:solidFill>
              </a:rPr>
              <a:t> du maire en exercice :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Accessibilité au bureau de vote, à l’isoloir et à l’urne pour tout handicap</a:t>
            </a:r>
          </a:p>
          <a:p>
            <a:pPr lvl="1"/>
            <a:r>
              <a:rPr lang="fr-FR" sz="1800" u="sng" dirty="0">
                <a:solidFill>
                  <a:schemeClr val="tx2"/>
                </a:solidFill>
              </a:rPr>
              <a:t>Composition réglementaire :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Président : Il peut s’agir du maire, des adjoints et des conseillers en exercice désignés selon l’ordre du tableau. A défaut, le président sera désigné par le maire parmi les électeurs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2 assesseurs minimum : ils sont les candidats aux élections désignés par les listes en présence. A défaut, le maire désigne parmi conseillers en exercice et à défaut parmi les électeurs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1 secrétaire choisi parmi les électeurs décidée par le maire</a:t>
            </a:r>
          </a:p>
          <a:p>
            <a:pPr lvl="1"/>
            <a:r>
              <a:rPr lang="fr-FR" sz="1800" u="sng" dirty="0">
                <a:solidFill>
                  <a:schemeClr val="tx2"/>
                </a:solidFill>
              </a:rPr>
              <a:t>Aménagement 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Obligation de respect du principe de neutralité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Affichage de documents : avis ID, dispositions du CEL, cas de nullités des bulletins…) ; 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Mobilier : table de décharge (enveloppes et bulletins), Isoloirs, Urne transparente fermée par 2 cadenas (1 clé détenue par Pt du bureau et 1 par un des 2 accesseurs)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A la charge de l’Etat </a:t>
            </a:r>
            <a:r>
              <a:rPr lang="fr-FR" sz="1600" b="1" dirty="0">
                <a:solidFill>
                  <a:schemeClr val="tx2"/>
                </a:solidFill>
              </a:rPr>
              <a:t>SAUF</a:t>
            </a:r>
            <a:r>
              <a:rPr lang="fr-FR" sz="1600" dirty="0">
                <a:solidFill>
                  <a:schemeClr val="tx2"/>
                </a:solidFill>
              </a:rPr>
              <a:t> bulletins de vote (-&gt; à la charge des candidats)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Ouverture / fermeture légale : </a:t>
            </a:r>
            <a:r>
              <a:rPr lang="fr-FR" sz="2200" dirty="0">
                <a:solidFill>
                  <a:schemeClr val="tx2"/>
                </a:solidFill>
              </a:rPr>
              <a:t>En ppe : 8h à 18h (sauf dérogation décidée par Préfet)</a:t>
            </a:r>
          </a:p>
        </p:txBody>
      </p:sp>
    </p:spTree>
    <p:extLst>
      <p:ext uri="{BB962C8B-B14F-4D97-AF65-F5344CB8AC3E}">
        <p14:creationId xmlns:p14="http://schemas.microsoft.com/office/powerpoint/2010/main" val="84933574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D6222-402B-340E-8063-202F512A1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re 1">
            <a:extLst>
              <a:ext uri="{FF2B5EF4-FFF2-40B4-BE49-F238E27FC236}">
                <a16:creationId xmlns:a16="http://schemas.microsoft.com/office/drawing/2014/main" id="{F4D9E884-404D-1210-D276-4B0E5FB118A6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4. Les élections - Opérations de vote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0199BE2-0A97-819A-2BA9-F3583E8C4A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4335A05-AD20-FA2B-6CAE-44757401E74F}"/>
              </a:ext>
            </a:extLst>
          </p:cNvPr>
          <p:cNvSpPr txBox="1">
            <a:spLocks/>
          </p:cNvSpPr>
          <p:nvPr/>
        </p:nvSpPr>
        <p:spPr bwMode="auto">
          <a:xfrm>
            <a:off x="214298" y="1273968"/>
            <a:ext cx="11567597" cy="444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fr-FR" sz="2200" b="1" dirty="0">
                <a:solidFill>
                  <a:schemeClr val="tx2"/>
                </a:solidFill>
              </a:rPr>
              <a:t>Passage obligé par l’isoloir :</a:t>
            </a:r>
            <a:r>
              <a:rPr lang="fr-FR" sz="2200" dirty="0">
                <a:solidFill>
                  <a:schemeClr val="tx2"/>
                </a:solidFill>
              </a:rPr>
              <a:t> à défaut, le bulletin ne peut être comptabilisé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2200" b="1" dirty="0">
                <a:solidFill>
                  <a:schemeClr val="tx2"/>
                </a:solidFill>
              </a:rPr>
              <a:t>Contrôle d’identité </a:t>
            </a:r>
            <a:r>
              <a:rPr lang="fr-FR" sz="2200" dirty="0">
                <a:solidFill>
                  <a:schemeClr val="tx2"/>
                </a:solidFill>
              </a:rPr>
              <a:t>lors de la remise des enveloppes et lors du vote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Liste d’émargement : </a:t>
            </a:r>
            <a:r>
              <a:rPr lang="fr-FR" sz="2200" dirty="0">
                <a:solidFill>
                  <a:schemeClr val="tx2"/>
                </a:solidFill>
              </a:rPr>
              <a:t>elle doit comporter : nom, prénoms, date et lieu de naissance, domicile ou lieu de résidence, numéro d’ordre attribué à chaque électeur ET signature (qui est identifiable et identique entre les 2 tours)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sz="1800" dirty="0">
                <a:solidFill>
                  <a:schemeClr val="tx2"/>
                </a:solidFill>
              </a:rPr>
              <a:t>Absence ou disparition de la liste : Annulation des résultats du bureau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sz="1800" dirty="0">
                <a:solidFill>
                  <a:schemeClr val="tx2"/>
                </a:solidFill>
              </a:rPr>
              <a:t>Si impossibilité de signer, l’électeur doit se faire assister par une personne de son choix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è"/>
            </a:pPr>
            <a:r>
              <a:rPr lang="fr-FR" sz="1800" dirty="0">
                <a:solidFill>
                  <a:schemeClr val="tx2"/>
                </a:solidFill>
              </a:rPr>
              <a:t>Si refus de signer, accesseur signe à la place de l’électeur et en porte mention au PV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Procès-verbal</a:t>
            </a:r>
            <a:r>
              <a:rPr lang="fr-FR" sz="2200" dirty="0">
                <a:solidFill>
                  <a:schemeClr val="tx2"/>
                </a:solidFill>
              </a:rPr>
              <a:t> laissé sur la table de vote en double exemplaires et qui être laissé à la disposition de toutes et tous 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sz="1800" dirty="0">
                <a:solidFill>
                  <a:schemeClr val="tx2"/>
                </a:solidFill>
              </a:rPr>
              <a:t>Permet d’y inscrire des observations et/ou réclamations</a:t>
            </a:r>
          </a:p>
          <a:p>
            <a:pPr lvl="1">
              <a:buFont typeface="Wingdings" panose="05000000000000000000" pitchFamily="2" charset="2"/>
              <a:buChar char="è"/>
            </a:pPr>
            <a:r>
              <a:rPr lang="fr-FR" sz="1800" dirty="0">
                <a:solidFill>
                  <a:schemeClr val="tx2"/>
                </a:solidFill>
              </a:rPr>
              <a:t>Absence conduit à l’annulation des opérations du bureau de vote</a:t>
            </a:r>
          </a:p>
        </p:txBody>
      </p:sp>
    </p:spTree>
    <p:extLst>
      <p:ext uri="{BB962C8B-B14F-4D97-AF65-F5344CB8AC3E}">
        <p14:creationId xmlns:p14="http://schemas.microsoft.com/office/powerpoint/2010/main" val="302642195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EADEB-F2C1-695F-5CF4-5AE3E0E88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re 1">
            <a:extLst>
              <a:ext uri="{FF2B5EF4-FFF2-40B4-BE49-F238E27FC236}">
                <a16:creationId xmlns:a16="http://schemas.microsoft.com/office/drawing/2014/main" id="{FBC00B1E-7955-129E-932E-67793020A4C2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4. Les élections - Procurations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48B8357-56A0-B08F-5A75-95D9F520EB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09316A8-A650-BB6D-AD8A-CF58A53776FD}"/>
              </a:ext>
            </a:extLst>
          </p:cNvPr>
          <p:cNvSpPr txBox="1">
            <a:spLocks/>
          </p:cNvSpPr>
          <p:nvPr/>
        </p:nvSpPr>
        <p:spPr bwMode="auto">
          <a:xfrm>
            <a:off x="152401" y="952500"/>
            <a:ext cx="11573032" cy="455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fr-FR" sz="2400" b="1" dirty="0">
                <a:solidFill>
                  <a:schemeClr val="tx2"/>
                </a:solidFill>
              </a:rPr>
              <a:t>Qui peut être mandataire ? </a:t>
            </a:r>
            <a:r>
              <a:rPr lang="fr-FR" sz="2200" dirty="0">
                <a:solidFill>
                  <a:schemeClr val="tx2"/>
                </a:solidFill>
              </a:rPr>
              <a:t>Le mandataire doit 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jouir de ses droits électoraux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et être inscrit dans la même commune d’inscription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>
              <a:solidFill>
                <a:schemeClr val="tx2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FR" sz="2400" b="1" dirty="0">
                <a:solidFill>
                  <a:schemeClr val="tx2"/>
                </a:solidFill>
              </a:rPr>
              <a:t>Qui peut valider la procuration ?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Juge ou greffier du tribunal judiciaire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OPJ autre que le maire et les adjoints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Policiers, réservistes et gendarmes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>
              <a:solidFill>
                <a:schemeClr val="tx2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FR" sz="2400" b="1" dirty="0">
                <a:solidFill>
                  <a:schemeClr val="tx2"/>
                </a:solidFill>
              </a:rPr>
              <a:t>Quelles vérifications à faire lors des élections ?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Le bureau de vote a à sa disposition un registre des procurations et vérifiera la procuration en regardant cette liste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Le mandataire signera en face du nom du mandant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Possibilité pour le mandant de renoncer à sa procuration et d’aller voter de lui-même avant le mandataire</a:t>
            </a:r>
          </a:p>
        </p:txBody>
      </p:sp>
    </p:spTree>
    <p:extLst>
      <p:ext uri="{BB962C8B-B14F-4D97-AF65-F5344CB8AC3E}">
        <p14:creationId xmlns:p14="http://schemas.microsoft.com/office/powerpoint/2010/main" val="3733489724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CBEA7-BFDA-337C-AC4A-7CDB36321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984EE70-269C-5F57-4556-B35D413D6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790CCEF8-F886-FF85-D5B7-33BE6E1E24BA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4. Les élections - Dépouillement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26EE2F4-9445-A60C-50BB-02E3480F4D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7BB60FB-DE74-4492-13FE-063C82F9EECC}"/>
              </a:ext>
            </a:extLst>
          </p:cNvPr>
          <p:cNvSpPr txBox="1">
            <a:spLocks/>
          </p:cNvSpPr>
          <p:nvPr/>
        </p:nvSpPr>
        <p:spPr bwMode="auto">
          <a:xfrm>
            <a:off x="152401" y="1166018"/>
            <a:ext cx="11771312" cy="4913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Qui réalisent le dépouillement ?</a:t>
            </a:r>
            <a:r>
              <a:rPr lang="fr-FR" sz="2400" dirty="0">
                <a:solidFill>
                  <a:schemeClr val="tx2"/>
                </a:solidFill>
              </a:rPr>
              <a:t> </a:t>
            </a:r>
            <a:r>
              <a:rPr lang="fr-FR" sz="2200" dirty="0">
                <a:solidFill>
                  <a:schemeClr val="tx2"/>
                </a:solidFill>
              </a:rPr>
              <a:t>Scrutateurs désignés par les candidats (assurant le principe de sincérité et le caractère démocratique du scrutin) parmi les représentants ou parmi les électeurs</a:t>
            </a:r>
          </a:p>
          <a:p>
            <a:pPr marL="0" indent="0">
              <a:buNone/>
            </a:pPr>
            <a:endParaRPr lang="fr-FR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Etapes à respecter :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Dénombrement des émargements : Si anomalie – En faire état dans le PV,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Dépouillement : Réalisé à partir de tables accessibles par toutes et tous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Réalisation des enveloppes de centaine cachetées et signées par le Pt du bureau de vote et 2 des accesseurs. Pour la dernière : Préciser nombre d’enveloppes.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Mise en place des tables de dépouillement (≤ nombre d’isoloirs)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Tables composées de minimum 4 scrutateurs. Si nombre insuffisant, les membres du bureau de vote peuvent participer au dépouillement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A chaque table : 1 déplie le bulletin, 1 lit à voix haute, 2 reportent sur une liste de vote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Si bulletins ou enveloppes douteuses, les scrutateurs doivent les remettre au bureau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Les 2 listes doivent être signées par les scrutateurs</a:t>
            </a:r>
          </a:p>
        </p:txBody>
      </p:sp>
    </p:spTree>
    <p:extLst>
      <p:ext uri="{BB962C8B-B14F-4D97-AF65-F5344CB8AC3E}">
        <p14:creationId xmlns:p14="http://schemas.microsoft.com/office/powerpoint/2010/main" val="273141204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435E8-AF24-ECAD-DCB8-B5F96D86D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A6E91B8-C25A-07F8-AB9B-A9E4159F88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94A7A096-AADB-4AA1-E77B-BEF846C81333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4. Les élections - Dépouillement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EEA1551-E11F-FCFA-DA0B-A5C773E3ED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BF09536-0597-6DE9-99FB-BAD06300EE20}"/>
              </a:ext>
            </a:extLst>
          </p:cNvPr>
          <p:cNvSpPr txBox="1">
            <a:spLocks/>
          </p:cNvSpPr>
          <p:nvPr/>
        </p:nvSpPr>
        <p:spPr bwMode="auto">
          <a:xfrm>
            <a:off x="0" y="765856"/>
            <a:ext cx="12192000" cy="484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200" dirty="0">
                <a:solidFill>
                  <a:schemeClr val="tx2"/>
                </a:solidFill>
              </a:rPr>
              <a:t>Une fois le dépouillement réalisé, le </a:t>
            </a:r>
            <a:r>
              <a:rPr lang="fr-FR" sz="2200" b="1" dirty="0">
                <a:solidFill>
                  <a:schemeClr val="tx2"/>
                </a:solidFill>
              </a:rPr>
              <a:t>PV devra être complété par le secrétaire 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fr-FR" sz="1600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schemeClr val="tx2"/>
                </a:solidFill>
              </a:rPr>
              <a:t>Les </a:t>
            </a:r>
            <a:r>
              <a:rPr lang="fr-FR" sz="1800" b="1" dirty="0">
                <a:solidFill>
                  <a:schemeClr val="tx2"/>
                </a:solidFill>
              </a:rPr>
              <a:t>inscriptions obligatoires </a:t>
            </a:r>
            <a:r>
              <a:rPr lang="fr-FR" sz="1800" dirty="0">
                <a:solidFill>
                  <a:schemeClr val="tx2"/>
                </a:solidFill>
              </a:rPr>
              <a:t>sont les suivantes : 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d’électeurs inscrits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d’émargements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de votants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de votes nuls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de votes blancs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de suffrages exprimés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Nombre de suffrages recueillis pour chaque liste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Observations et réclamations de la journée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Décisions motivées prises par le bureau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b="1" dirty="0">
                <a:solidFill>
                  <a:schemeClr val="tx2"/>
                </a:solidFill>
              </a:rPr>
              <a:t>Joindre au PV </a:t>
            </a:r>
            <a:r>
              <a:rPr lang="fr-FR" sz="1800" dirty="0">
                <a:solidFill>
                  <a:schemeClr val="tx2"/>
                </a:solidFill>
              </a:rPr>
              <a:t>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Pièces jointes aux réclamations et décisions prises par le bureau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Feuilles de pointage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chemeClr val="tx2"/>
                </a:solidFill>
              </a:rPr>
              <a:t>Bulletins douteux dont la validité est contestée (joindre les bulletins blancs, les bulletins nuls et préciser les causes de l’annexion)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b="1" dirty="0">
                <a:solidFill>
                  <a:schemeClr val="tx2"/>
                </a:solidFill>
              </a:rPr>
              <a:t>Signer</a:t>
            </a:r>
            <a:r>
              <a:rPr lang="fr-FR" sz="1800" dirty="0">
                <a:solidFill>
                  <a:schemeClr val="tx2"/>
                </a:solidFill>
              </a:rPr>
              <a:t> le PV par les membres du bureau et contresignés par les délégués des candidats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fr-FR" sz="1800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800" b="1" dirty="0">
                <a:solidFill>
                  <a:schemeClr val="tx2"/>
                </a:solidFill>
              </a:rPr>
              <a:t>Etablir</a:t>
            </a:r>
            <a:r>
              <a:rPr lang="fr-FR" sz="1800" dirty="0">
                <a:solidFill>
                  <a:schemeClr val="tx2"/>
                </a:solidFill>
              </a:rPr>
              <a:t> le PV en 2 exemplaires (un pour la mairie et un pour la sous-préfecture)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2200" dirty="0">
                <a:solidFill>
                  <a:schemeClr val="tx2"/>
                </a:solidFill>
              </a:rPr>
              <a:t>Les </a:t>
            </a:r>
            <a:r>
              <a:rPr lang="fr-FR" sz="2200" b="1" dirty="0">
                <a:solidFill>
                  <a:schemeClr val="tx2"/>
                </a:solidFill>
              </a:rPr>
              <a:t>bulletins </a:t>
            </a:r>
            <a:r>
              <a:rPr lang="fr-FR" sz="2200" dirty="0">
                <a:solidFill>
                  <a:schemeClr val="tx2"/>
                </a:solidFill>
              </a:rPr>
              <a:t>n’ayant </a:t>
            </a:r>
            <a:r>
              <a:rPr lang="fr-FR" sz="2200" b="1" dirty="0">
                <a:solidFill>
                  <a:schemeClr val="tx2"/>
                </a:solidFill>
              </a:rPr>
              <a:t>pas</a:t>
            </a:r>
            <a:r>
              <a:rPr lang="fr-FR" sz="2200" dirty="0">
                <a:solidFill>
                  <a:schemeClr val="tx2"/>
                </a:solidFill>
              </a:rPr>
              <a:t> présentés de </a:t>
            </a:r>
            <a:r>
              <a:rPr lang="fr-FR" sz="2200" b="1" dirty="0">
                <a:solidFill>
                  <a:schemeClr val="tx2"/>
                </a:solidFill>
              </a:rPr>
              <a:t>difficultés</a:t>
            </a:r>
            <a:r>
              <a:rPr lang="fr-FR" sz="2200" dirty="0">
                <a:solidFill>
                  <a:schemeClr val="tx2"/>
                </a:solidFill>
              </a:rPr>
              <a:t> seront </a:t>
            </a:r>
            <a:r>
              <a:rPr lang="fr-FR" sz="2200" b="1" dirty="0">
                <a:solidFill>
                  <a:schemeClr val="tx2"/>
                </a:solidFill>
              </a:rPr>
              <a:t>détruits</a:t>
            </a:r>
            <a:r>
              <a:rPr lang="fr-FR" sz="2200" dirty="0">
                <a:solidFill>
                  <a:schemeClr val="tx2"/>
                </a:solidFill>
              </a:rPr>
              <a:t> publiquement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Proclamation des résultats </a:t>
            </a:r>
            <a:r>
              <a:rPr lang="fr-FR" sz="2200" dirty="0">
                <a:solidFill>
                  <a:schemeClr val="tx2"/>
                </a:solidFill>
              </a:rPr>
              <a:t>par </a:t>
            </a:r>
            <a:r>
              <a:rPr lang="fr-FR" sz="2200" b="1" dirty="0">
                <a:solidFill>
                  <a:schemeClr val="tx2"/>
                </a:solidFill>
              </a:rPr>
              <a:t>Pt du bureau </a:t>
            </a:r>
            <a:r>
              <a:rPr lang="fr-FR" sz="2200" dirty="0">
                <a:solidFill>
                  <a:schemeClr val="tx2"/>
                </a:solidFill>
              </a:rPr>
              <a:t>et affichage dans la salle de vote</a:t>
            </a:r>
          </a:p>
        </p:txBody>
      </p:sp>
    </p:spTree>
    <p:extLst>
      <p:ext uri="{BB962C8B-B14F-4D97-AF65-F5344CB8AC3E}">
        <p14:creationId xmlns:p14="http://schemas.microsoft.com/office/powerpoint/2010/main" val="386287975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6F30D-620A-26A7-7A31-A2C7D1126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9AD4A1C-7D97-6DE7-7961-13D0BD46E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AA92CD9E-5092-30BD-FC94-700E32B92257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4. Les élections - Proclamation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F82D354-B05E-36C0-329C-557C63C5D0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0AF7CF-2E9C-77DB-1E44-9DBF47844A95}"/>
              </a:ext>
            </a:extLst>
          </p:cNvPr>
          <p:cNvSpPr txBox="1">
            <a:spLocks/>
          </p:cNvSpPr>
          <p:nvPr/>
        </p:nvSpPr>
        <p:spPr bwMode="auto">
          <a:xfrm>
            <a:off x="141803" y="972475"/>
            <a:ext cx="11430845" cy="4913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Si plusieurs bureaux de vote :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Interdiction de diffuser les résultats avant la fermeture de tous les bureaux de vote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Transmission des 2 PV et des annexes au bureau de vote centralisateur</a:t>
            </a:r>
          </a:p>
          <a:p>
            <a:pPr lvl="2">
              <a:buFont typeface="Wingdings" panose="05000000000000000000" pitchFamily="2" charset="2"/>
              <a:buChar char="è"/>
            </a:pPr>
            <a:r>
              <a:rPr lang="fr-FR" sz="1600" dirty="0">
                <a:solidFill>
                  <a:schemeClr val="tx2"/>
                </a:solidFill>
              </a:rPr>
              <a:t>Il sera réalisé un recensement général des votes en présence des autres Pts des bureaux de vote</a:t>
            </a:r>
          </a:p>
          <a:p>
            <a:pPr lvl="2">
              <a:buFont typeface="Wingdings" panose="05000000000000000000" pitchFamily="2" charset="2"/>
              <a:buChar char="è"/>
            </a:pPr>
            <a:r>
              <a:rPr lang="fr-FR" sz="1600" dirty="0">
                <a:solidFill>
                  <a:schemeClr val="tx2"/>
                </a:solidFill>
              </a:rPr>
              <a:t>Etablissement d’un PV récapitulatif en 2 exemplaires et en présence des électeurs</a:t>
            </a:r>
          </a:p>
          <a:p>
            <a:pPr lvl="2">
              <a:buFont typeface="Wingdings" panose="05000000000000000000" pitchFamily="2" charset="2"/>
              <a:buChar char="è"/>
            </a:pPr>
            <a:r>
              <a:rPr lang="fr-FR" sz="1600" dirty="0">
                <a:solidFill>
                  <a:schemeClr val="tx2"/>
                </a:solidFill>
              </a:rPr>
              <a:t>PV récapitulatif devra être signé par les membres du bureau centralisateur et Pts des autres bureaux</a:t>
            </a: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Dès que le PV est terminé, proclamation des résultats par Pt du bureau et affichage dans la salle de vote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12704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CA144-C8DE-FB4E-940D-7B039B0E0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01BC663-DE84-8F9D-8F21-95550051C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182917A6-25BA-9DA0-C8C3-4D741EBA6C7E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5. Contentieux électoral – Le recours pré-électoral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5FA0D52-AB68-58F4-D027-849432907B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E6EA9F-D8E1-5AA8-CD07-14D7763AC222}"/>
              </a:ext>
            </a:extLst>
          </p:cNvPr>
          <p:cNvSpPr txBox="1">
            <a:spLocks/>
          </p:cNvSpPr>
          <p:nvPr/>
        </p:nvSpPr>
        <p:spPr bwMode="auto">
          <a:xfrm>
            <a:off x="115181" y="821462"/>
            <a:ext cx="11725636" cy="466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Objectif : contester les décisions intervenant avant le scrutin, devant le tribunal administratif (et non devant le JEL). </a:t>
            </a:r>
          </a:p>
          <a:p>
            <a:pPr marL="0" indent="0"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 marL="447675">
              <a:buFont typeface="Wingdings" panose="05000000000000000000" pitchFamily="2" charset="2"/>
              <a:buChar char="è"/>
            </a:pPr>
            <a:r>
              <a:rPr lang="fr-FR" dirty="0">
                <a:solidFill>
                  <a:schemeClr val="tx2"/>
                </a:solidFill>
              </a:rPr>
              <a:t>  </a:t>
            </a:r>
            <a:r>
              <a:rPr lang="fr-FR" sz="2400" dirty="0">
                <a:solidFill>
                  <a:schemeClr val="tx2"/>
                </a:solidFill>
              </a:rPr>
              <a:t>Le TA pourra être saisi lors d’un refus d’enregistrer une candidature :</a:t>
            </a:r>
          </a:p>
          <a:p>
            <a:pPr marL="893763"/>
            <a:r>
              <a:rPr lang="fr-FR" sz="2000" dirty="0">
                <a:solidFill>
                  <a:schemeClr val="tx2"/>
                </a:solidFill>
              </a:rPr>
              <a:t>Procédure : Tout candidat d’une liste peut saisir le TA dans les 24 heures suivant le refus.</a:t>
            </a:r>
          </a:p>
          <a:p>
            <a:pPr marL="893763"/>
            <a:r>
              <a:rPr lang="fr-FR" sz="2000" dirty="0">
                <a:solidFill>
                  <a:schemeClr val="tx2"/>
                </a:solidFill>
              </a:rPr>
              <a:t>Le tribunal doit statuer dans un délai de 3 jours.</a:t>
            </a:r>
          </a:p>
          <a:p>
            <a:pPr marL="893763"/>
            <a:r>
              <a:rPr lang="fr-FR" sz="2000" dirty="0">
                <a:solidFill>
                  <a:schemeClr val="tx2"/>
                </a:solidFill>
              </a:rPr>
              <a:t>Silence du tribunal = enregistrement automatique : le récépissé est délivré. </a:t>
            </a:r>
          </a:p>
        </p:txBody>
      </p:sp>
    </p:spTree>
    <p:extLst>
      <p:ext uri="{BB962C8B-B14F-4D97-AF65-F5344CB8AC3E}">
        <p14:creationId xmlns:p14="http://schemas.microsoft.com/office/powerpoint/2010/main" val="3127122982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1B92B-E4CB-7491-DFFA-6B884E2B4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2328FE1-5C39-9C1E-8E0C-89BCDFECE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19FFDE08-B3E9-C62C-5788-CC77F2DC86B3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5. Contentieux - Contrôle des opérations électorales (avant saisine du JEL)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22BE9DA-6064-53A0-6A7D-13FFD72F50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A3A990-849B-92F4-E7A6-27F778870A27}"/>
              </a:ext>
            </a:extLst>
          </p:cNvPr>
          <p:cNvSpPr txBox="1">
            <a:spLocks/>
          </p:cNvSpPr>
          <p:nvPr/>
        </p:nvSpPr>
        <p:spPr bwMode="auto">
          <a:xfrm>
            <a:off x="141803" y="972475"/>
            <a:ext cx="11430845" cy="4913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>
                <a:solidFill>
                  <a:schemeClr val="tx2"/>
                </a:solidFill>
              </a:rPr>
              <a:t>Contrôle réalisé par :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Les délégués et les représentants des candidats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Les électeurs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Les commissions de contrôle des opérations de vote 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Commissions créées uniquement pour les communes &gt; 20.000 habitants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Instituées par arrêté préfectoral, 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Chargées de vérifier la régularité de la composition du bureau, des opérations de vote, de dépouillement des bulletins et de dénombrement de suffrages : pour ce faire, ils ont accès à tous les documents souhaités et peuvent se rendre à tt moment aux bureaux de vote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Possibilité de dresser un rapport qui sera joint au PV des opérations des votes</a:t>
            </a: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Accolade fermante 3">
            <a:extLst>
              <a:ext uri="{FF2B5EF4-FFF2-40B4-BE49-F238E27FC236}">
                <a16:creationId xmlns:a16="http://schemas.microsoft.com/office/drawing/2014/main" id="{A1D6F81D-82F9-B435-AE73-95A8816AD498}"/>
              </a:ext>
            </a:extLst>
          </p:cNvPr>
          <p:cNvSpPr/>
          <p:nvPr/>
        </p:nvSpPr>
        <p:spPr>
          <a:xfrm>
            <a:off x="6874933" y="1363133"/>
            <a:ext cx="84667" cy="8297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7A6CC6-8B6B-7047-254D-7E280BFCD3BE}"/>
              </a:ext>
            </a:extLst>
          </p:cNvPr>
          <p:cNvSpPr txBox="1">
            <a:spLocks/>
          </p:cNvSpPr>
          <p:nvPr/>
        </p:nvSpPr>
        <p:spPr bwMode="auto">
          <a:xfrm>
            <a:off x="7052733" y="1456266"/>
            <a:ext cx="4665133" cy="94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solidFill>
                  <a:schemeClr val="tx2"/>
                </a:solidFill>
              </a:rPr>
              <a:t>Intérêt d’inscrire des observations et instructions sur PV, PV qui pourra ensuite être demandé pour être produit près le JEL</a:t>
            </a:r>
          </a:p>
        </p:txBody>
      </p:sp>
    </p:spTree>
    <p:extLst>
      <p:ext uri="{BB962C8B-B14F-4D97-AF65-F5344CB8AC3E}">
        <p14:creationId xmlns:p14="http://schemas.microsoft.com/office/powerpoint/2010/main" val="180752676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9E44C-7081-B7EB-6440-941BD39A8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2FFD497-1789-CE5C-6D9E-434728A9F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BC6B502E-54C1-BAA5-C583-A7466E01C1AA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5. Contentieux électoral - Saisine du JEL - Conditions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0ABD96B-168F-CC64-559F-5471233708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0FBF3B-86C7-5FBD-0829-0B277823B3C6}"/>
              </a:ext>
            </a:extLst>
          </p:cNvPr>
          <p:cNvSpPr txBox="1">
            <a:spLocks/>
          </p:cNvSpPr>
          <p:nvPr/>
        </p:nvSpPr>
        <p:spPr bwMode="auto">
          <a:xfrm>
            <a:off x="115181" y="821462"/>
            <a:ext cx="11725636" cy="466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Objectif : </a:t>
            </a:r>
            <a:r>
              <a:rPr lang="fr-FR" sz="2400" dirty="0">
                <a:solidFill>
                  <a:schemeClr val="tx2"/>
                </a:solidFill>
              </a:rPr>
              <a:t>Contester les irrégularités relevées durant les élections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Compétence ? </a:t>
            </a:r>
            <a:r>
              <a:rPr lang="fr-FR" sz="2200" dirty="0">
                <a:solidFill>
                  <a:schemeClr val="tx2"/>
                </a:solidFill>
              </a:rPr>
              <a:t>Tribunal administratif (1</a:t>
            </a:r>
            <a:r>
              <a:rPr lang="fr-FR" sz="2200" baseline="30000" dirty="0">
                <a:solidFill>
                  <a:schemeClr val="tx2"/>
                </a:solidFill>
              </a:rPr>
              <a:t>er</a:t>
            </a:r>
            <a:r>
              <a:rPr lang="fr-FR" sz="2200" dirty="0">
                <a:solidFill>
                  <a:schemeClr val="tx2"/>
                </a:solidFill>
              </a:rPr>
              <a:t> ressort) et conseil d’Etat (appel).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Qui peut agir ?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Personnes physiques uniquement : </a:t>
            </a:r>
            <a:r>
              <a:rPr lang="fr-FR" sz="2000" dirty="0">
                <a:solidFill>
                  <a:schemeClr val="tx2"/>
                </a:solidFill>
              </a:rPr>
              <a:t>Électeurs (au sens large), candidats (y compris ceux dont la candidature a été refusée ou qui ne se sont pas maintenus au second tour).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Représentant de l’État (préfet) : </a:t>
            </a:r>
            <a:r>
              <a:rPr lang="fr-FR" sz="2000" dirty="0">
                <a:solidFill>
                  <a:schemeClr val="tx2"/>
                </a:solidFill>
              </a:rPr>
              <a:t>Droit d’agir, mais seulement sur certains griefs.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Personnes morales : </a:t>
            </a:r>
            <a:r>
              <a:rPr lang="fr-FR" sz="2000" dirty="0">
                <a:solidFill>
                  <a:schemeClr val="tx2"/>
                </a:solidFill>
              </a:rPr>
              <a:t>Pas de recours direct (possible intervention volontaire).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Modalités de saisine ? 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Dépôt direct au greffe de la juridiction.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Ou inscription dans le PV du bureau de vote, transmis ensuite au préfet qui saisit le TA.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Délais ? 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Le JEL ne peut être saisi que si un candidat est élu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Personnes physiques : jusqu’à 18 heures le 5</a:t>
            </a:r>
            <a:r>
              <a:rPr lang="fr-FR" sz="2200" baseline="30000" dirty="0">
                <a:solidFill>
                  <a:schemeClr val="tx2"/>
                </a:solidFill>
              </a:rPr>
              <a:t>ème</a:t>
            </a:r>
            <a:r>
              <a:rPr lang="fr-FR" sz="2200" dirty="0">
                <a:solidFill>
                  <a:schemeClr val="tx2"/>
                </a:solidFill>
              </a:rPr>
              <a:t> jour à compter du prononcé des résultats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Préfet : 15 jours (élection ou réception du PV)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Le JEL dispose d’un délai de 3 mois pour juger -&gt; A défaut, le conseil d’Etat est saisi</a:t>
            </a:r>
          </a:p>
        </p:txBody>
      </p:sp>
    </p:spTree>
    <p:extLst>
      <p:ext uri="{BB962C8B-B14F-4D97-AF65-F5344CB8AC3E}">
        <p14:creationId xmlns:p14="http://schemas.microsoft.com/office/powerpoint/2010/main" val="63882851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2BBAD-BCBA-4548-5E6E-38F275DF4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5593F58-F157-B708-F0A2-437CA5647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DF1F716F-DCEC-BDB3-2C6F-59368DA180D8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b="1" dirty="0">
                <a:solidFill>
                  <a:schemeClr val="bg1"/>
                </a:solidFill>
              </a:rPr>
              <a:t>  Plan 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B66A5BE-2BF8-BCA4-8A44-CC1FCBC9A9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2E5646-CC02-13C3-98ED-4BC8DB6F0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96" y="1971000"/>
            <a:ext cx="8229600" cy="57410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r-FR" b="1" dirty="0">
                <a:solidFill>
                  <a:schemeClr val="tx2"/>
                </a:solidFill>
              </a:rPr>
              <a:t>C</a:t>
            </a:r>
            <a:r>
              <a:rPr b="1" dirty="0" err="1">
                <a:solidFill>
                  <a:schemeClr val="tx2"/>
                </a:solidFill>
              </a:rPr>
              <a:t>andidatures</a:t>
            </a:r>
            <a:endParaRPr lang="fr-FR" b="1" dirty="0">
              <a:solidFill>
                <a:schemeClr val="tx2"/>
              </a:solidFill>
            </a:endParaRPr>
          </a:p>
          <a:p>
            <a:pPr marL="514350" indent="-514350">
              <a:buAutoNum type="arabicPeriod"/>
            </a:pPr>
            <a:r>
              <a:rPr lang="fr-FR" b="1" dirty="0">
                <a:solidFill>
                  <a:schemeClr val="tx2"/>
                </a:solidFill>
              </a:rPr>
              <a:t>C</a:t>
            </a:r>
            <a:r>
              <a:rPr b="1" dirty="0" err="1">
                <a:solidFill>
                  <a:schemeClr val="tx2"/>
                </a:solidFill>
              </a:rPr>
              <a:t>ommunication</a:t>
            </a:r>
            <a:endParaRPr lang="fr-FR" b="1" dirty="0">
              <a:solidFill>
                <a:schemeClr val="tx2"/>
              </a:solidFill>
            </a:endParaRPr>
          </a:p>
          <a:p>
            <a:pPr marL="514350" indent="-514350">
              <a:buAutoNum type="arabicPeriod"/>
            </a:pPr>
            <a:r>
              <a:rPr lang="fr-FR" b="1" dirty="0">
                <a:solidFill>
                  <a:schemeClr val="tx2"/>
                </a:solidFill>
              </a:rPr>
              <a:t>Listes électorales</a:t>
            </a:r>
          </a:p>
          <a:p>
            <a:pPr marL="514350" indent="-514350">
              <a:buAutoNum type="arabicPeriod"/>
            </a:pPr>
            <a:r>
              <a:rPr lang="fr-FR" b="1" dirty="0">
                <a:solidFill>
                  <a:schemeClr val="tx2"/>
                </a:solidFill>
              </a:rPr>
              <a:t>Elections</a:t>
            </a:r>
          </a:p>
          <a:p>
            <a:pPr marL="514350" indent="-514350">
              <a:buAutoNum type="arabicPeriod"/>
            </a:pPr>
            <a:r>
              <a:rPr lang="fr-FR" b="1" dirty="0">
                <a:solidFill>
                  <a:schemeClr val="tx2"/>
                </a:solidFill>
              </a:rPr>
              <a:t>Contentieux électoral</a:t>
            </a:r>
          </a:p>
          <a:p>
            <a:pPr marL="514350" indent="-514350">
              <a:buAutoNum type="arabicPeriod"/>
            </a:pPr>
            <a:r>
              <a:rPr lang="fr-FR" b="1" dirty="0">
                <a:solidFill>
                  <a:schemeClr val="tx2"/>
                </a:solidFill>
              </a:rPr>
              <a:t>Contentieux pénal</a:t>
            </a:r>
            <a:endParaRPr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816514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124B9-09C0-23BC-245F-8669ECA88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81306C8-0682-4071-BA31-343711573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2C169BE2-ED1B-93E6-2CB0-A6487EAC155B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5. Contentieux électoral - Saisine du JEL - Bien-fondé et pouvoirs du JEL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7B8610C-D00C-E82D-38F9-0553B2FA4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5643852-FEF7-235E-C7F4-5352CE5CF10D}"/>
              </a:ext>
            </a:extLst>
          </p:cNvPr>
          <p:cNvSpPr txBox="1">
            <a:spLocks/>
          </p:cNvSpPr>
          <p:nvPr/>
        </p:nvSpPr>
        <p:spPr bwMode="auto">
          <a:xfrm>
            <a:off x="115181" y="821462"/>
            <a:ext cx="11725636" cy="466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Bien fondé du recours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Tous les griefs doivent être soulevés dès la requête → avocat recommandé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Le juge contrôle la sincérité du scrutin : impact des irrégularités au regard de l’écart de voix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Pouvoirs du juge : 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S’agissant de l’instruction : 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Demande de pièces (PV, liste d’émargement…)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Possibilité de mener enquête si nécessaire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A la fin de l’instruction : 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Annuler ou réformer les élections :</a:t>
            </a:r>
          </a:p>
          <a:p>
            <a:pPr lvl="3"/>
            <a:r>
              <a:rPr lang="fr-FR" dirty="0">
                <a:solidFill>
                  <a:schemeClr val="tx2"/>
                </a:solidFill>
              </a:rPr>
              <a:t>Réformation (surtout &lt; 1 000 habitants) : reconstitution des suffrages → possible inversion des résultats</a:t>
            </a:r>
          </a:p>
          <a:p>
            <a:pPr lvl="3"/>
            <a:r>
              <a:rPr lang="fr-FR" dirty="0">
                <a:solidFill>
                  <a:schemeClr val="tx2"/>
                </a:solidFill>
              </a:rPr>
              <a:t>Annulation totale : candidat inéligible (dans ce cas, pour les scrutins de liste, sera élu le suivant de la liste sauf manœuvre frauduleuse) ; impossibilité d’évaluer l’impact des irrégularités (écart faible)</a:t>
            </a:r>
          </a:p>
          <a:p>
            <a:pPr lvl="3"/>
            <a:r>
              <a:rPr lang="fr-FR" dirty="0">
                <a:solidFill>
                  <a:schemeClr val="tx2"/>
                </a:solidFill>
              </a:rPr>
              <a:t>Annulation partielle : impact précis → retrait de certains sièges. Sanctions : inéligibilité jusqu’à 3 ans (irrégularités financières ou manœuvres frauduleuses)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Pouvoirs complémentaires</a:t>
            </a:r>
          </a:p>
          <a:p>
            <a:pPr lvl="3"/>
            <a:r>
              <a:rPr lang="fr-FR" dirty="0">
                <a:solidFill>
                  <a:schemeClr val="tx2"/>
                </a:solidFill>
              </a:rPr>
              <a:t>Désignation de nouveaux présidents de bureaux de vote</a:t>
            </a:r>
          </a:p>
          <a:p>
            <a:pPr lvl="3"/>
            <a:r>
              <a:rPr lang="fr-FR" dirty="0">
                <a:solidFill>
                  <a:schemeClr val="tx2"/>
                </a:solidFill>
              </a:rPr>
              <a:t>Transmission au procureur pour enquête pénale</a:t>
            </a:r>
          </a:p>
          <a:p>
            <a:pPr marL="1371600" lvl="3" indent="0">
              <a:buNone/>
            </a:pPr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16148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E192E-0D10-3982-F58A-5B0D604CA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C6D340C-D94D-205F-8889-0DE96B5EB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2F652222-1411-4F71-1288-1FD8ACCAE9F0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5. Contentieux électoral - Saisine du JEL - L’appel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57F4600-C563-40D7-18FA-18468C860D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35814D-76A1-49B9-8D0E-ACD8E60F2C24}"/>
              </a:ext>
            </a:extLst>
          </p:cNvPr>
          <p:cNvSpPr txBox="1">
            <a:spLocks/>
          </p:cNvSpPr>
          <p:nvPr/>
        </p:nvSpPr>
        <p:spPr bwMode="auto">
          <a:xfrm>
            <a:off x="115181" y="821462"/>
            <a:ext cx="11725636" cy="466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tx2"/>
                </a:solidFill>
              </a:rPr>
              <a:t>Appel :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Délai : 1 mois après le jugement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L’appel est en principe suspensif, sauf décision contraire du TA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Ministère d’avocat pas obligatoire.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Appel ouvert :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au protestataire uniquement, si ses demandes ont été rejetées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à tous les électeurs, candidats, préfet, ministre de l’Intérieur en cas d’annulation totale ou partielle des élections</a:t>
            </a:r>
          </a:p>
          <a:p>
            <a:pPr lvl="1"/>
            <a:r>
              <a:rPr lang="fr-FR" dirty="0">
                <a:solidFill>
                  <a:schemeClr val="tx2"/>
                </a:solidFill>
              </a:rPr>
              <a:t>Le CE statue dans les 6 mois</a:t>
            </a:r>
          </a:p>
        </p:txBody>
      </p:sp>
    </p:spTree>
    <p:extLst>
      <p:ext uri="{BB962C8B-B14F-4D97-AF65-F5344CB8AC3E}">
        <p14:creationId xmlns:p14="http://schemas.microsoft.com/office/powerpoint/2010/main" val="3262368362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A1E00-1177-7078-B5B8-CE562665A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D2B472D-4E1B-0260-94D6-330BEDE61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CE32F954-B6F5-F1B8-5E13-DDB85771AF74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5. Contentieux électoral – Contentieux électoral de pleine juridiction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BF0B6D9-BC26-A8B8-1D70-3C1642788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C8988F2-1B6D-8A76-1729-2787F791A68C}"/>
              </a:ext>
            </a:extLst>
          </p:cNvPr>
          <p:cNvSpPr txBox="1">
            <a:spLocks/>
          </p:cNvSpPr>
          <p:nvPr/>
        </p:nvSpPr>
        <p:spPr bwMode="auto">
          <a:xfrm>
            <a:off x="115181" y="821462"/>
            <a:ext cx="11725636" cy="466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Objectif : </a:t>
            </a:r>
            <a:r>
              <a:rPr lang="fr-FR" sz="2400" dirty="0">
                <a:solidFill>
                  <a:schemeClr val="tx2"/>
                </a:solidFill>
              </a:rPr>
              <a:t>Contester les décisions relatives aux remboursements de dépenses de campagne (officielles ou non)</a:t>
            </a:r>
          </a:p>
          <a:p>
            <a:pPr marL="0" indent="0"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Compétence : </a:t>
            </a:r>
            <a:r>
              <a:rPr lang="fr-FR" sz="2400" dirty="0">
                <a:solidFill>
                  <a:schemeClr val="tx2"/>
                </a:solidFill>
              </a:rPr>
              <a:t>Relève du juge du plein contentieux, et non du juge électoral -&gt; Ministère d’avocat obligatoire</a:t>
            </a:r>
          </a:p>
          <a:p>
            <a:pPr marL="0" indent="0"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Procédure :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Recours contre la décision administrative refusant un remboursement ou écartant certaines dépenses</a:t>
            </a:r>
          </a:p>
          <a:p>
            <a:pPr lvl="1"/>
            <a:r>
              <a:rPr lang="fr-FR" sz="2200" dirty="0">
                <a:solidFill>
                  <a:schemeClr val="tx2"/>
                </a:solidFill>
              </a:rPr>
              <a:t>Le juge peut :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réformer la décision de l’administration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réintégrer des dépenses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vérifier le décompte des suffrages pour déterminer l’éligibilité au remboursement</a:t>
            </a:r>
          </a:p>
        </p:txBody>
      </p:sp>
    </p:spTree>
    <p:extLst>
      <p:ext uri="{BB962C8B-B14F-4D97-AF65-F5344CB8AC3E}">
        <p14:creationId xmlns:p14="http://schemas.microsoft.com/office/powerpoint/2010/main" val="4169557259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4AD24-00C0-58A1-B853-05654C426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6E26373-DE99-3443-BC41-3AEC5155E5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99EA66A7-4D9F-A8B5-74EF-00453500A4E7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6. Contentieux pénal 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468C16C-07C6-9302-1E79-E7BABF34E7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8C5609-38B2-A7DC-5B5C-4908274F8380}"/>
              </a:ext>
            </a:extLst>
          </p:cNvPr>
          <p:cNvSpPr txBox="1">
            <a:spLocks/>
          </p:cNvSpPr>
          <p:nvPr/>
        </p:nvSpPr>
        <p:spPr bwMode="auto">
          <a:xfrm>
            <a:off x="115181" y="821462"/>
            <a:ext cx="11725636" cy="466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>
                <a:solidFill>
                  <a:schemeClr val="tx2"/>
                </a:solidFill>
              </a:rPr>
              <a:t>Le code pénal prévoit de nombreuses infractions pénales en lien avec le droit électoral :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Les infractions relatives aux </a:t>
            </a:r>
            <a:r>
              <a:rPr lang="fr-FR" sz="2000" u="sng" dirty="0">
                <a:solidFill>
                  <a:schemeClr val="tx2"/>
                </a:solidFill>
              </a:rPr>
              <a:t>opérations électorales </a:t>
            </a:r>
            <a:r>
              <a:rPr lang="fr-FR" sz="2000" dirty="0">
                <a:solidFill>
                  <a:schemeClr val="tx2"/>
                </a:solidFill>
              </a:rPr>
              <a:t>: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relatives aux inscriptions frauduleuses sur les listes électorales,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candidatures frauduleuses,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fraudes dans le vote,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fraudes dans l’établissement des résultats…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Les infractions relatives aux </a:t>
            </a:r>
            <a:r>
              <a:rPr lang="fr-FR" sz="2000" u="sng" dirty="0">
                <a:solidFill>
                  <a:schemeClr val="tx2"/>
                </a:solidFill>
              </a:rPr>
              <a:t>campagnes électorales :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interdictions liées à la propagande officielle,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manœuvres frauduleuses,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violations de la période de réserve, 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Infractions sanctionnant les fraudes en matière de financement des campagnes électorales…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Les infractions</a:t>
            </a:r>
            <a:r>
              <a:rPr lang="fr-FR" sz="2000" u="sng" dirty="0">
                <a:solidFill>
                  <a:schemeClr val="tx2"/>
                </a:solidFill>
              </a:rPr>
              <a:t> générales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Sanctions :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Peines principales : Emprisonnement, amendes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Peines complémentaires : Perte des droits civiques et inéligibilité</a:t>
            </a:r>
          </a:p>
        </p:txBody>
      </p:sp>
    </p:spTree>
    <p:extLst>
      <p:ext uri="{BB962C8B-B14F-4D97-AF65-F5344CB8AC3E}">
        <p14:creationId xmlns:p14="http://schemas.microsoft.com/office/powerpoint/2010/main" val="2765762694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>
            <a:extLst>
              <a:ext uri="{FF2B5EF4-FFF2-40B4-BE49-F238E27FC236}">
                <a16:creationId xmlns:a16="http://schemas.microsoft.com/office/drawing/2014/main" id="{A64EA4D8-E941-8E37-43BD-88FBF9771975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b="1">
                <a:solidFill>
                  <a:schemeClr val="bg1"/>
                </a:solidFill>
              </a:rPr>
              <a:t> Merci pour votre attention</a:t>
            </a:r>
          </a:p>
        </p:txBody>
      </p:sp>
      <p:sp>
        <p:nvSpPr>
          <p:cNvPr id="3" name="Rectangle 71">
            <a:extLst>
              <a:ext uri="{FF2B5EF4-FFF2-40B4-BE49-F238E27FC236}">
                <a16:creationId xmlns:a16="http://schemas.microsoft.com/office/drawing/2014/main" id="{4D99EAFC-0FF3-0A10-16AF-6D643D214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866775"/>
            <a:ext cx="11150600" cy="7699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fr-FR" sz="2200" b="1" dirty="0"/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defRPr/>
            </a:pPr>
            <a:endParaRPr lang="en-GB" altLang="fr-FR" sz="2200" b="1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6B28525-861A-0E1A-2017-57883726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01" b="9030"/>
          <a:stretch>
            <a:fillRect/>
          </a:stretch>
        </p:blipFill>
        <p:spPr>
          <a:xfrm>
            <a:off x="2027852" y="2071229"/>
            <a:ext cx="3996094" cy="2946384"/>
          </a:xfrm>
          <a:prstGeom prst="rect">
            <a:avLst/>
          </a:prstGeom>
          <a:ln w="19050">
            <a:noFill/>
          </a:ln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BD6C94A-F526-2F74-CFE9-071FBB50A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91653BA-783A-8C6A-EEF0-13F467AE8E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2030" y="2697063"/>
            <a:ext cx="1657056" cy="1694716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B1E6E-D7CB-665C-146C-EF432F158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B95E0CD-091F-BFF2-39B0-4E9D6C312B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25A5624B-B2E5-E0DA-2D9D-4DCFBCACB201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b="1" dirty="0">
                <a:solidFill>
                  <a:schemeClr val="bg1"/>
                </a:solidFill>
              </a:rPr>
              <a:t>  1. Candidatures - Conditions d'éligibilité des candidats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0DDD646-B595-2F12-5138-62E7A9CA1B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6B8202-6CD4-35B2-FDFD-DC2B8B7E49A9}"/>
              </a:ext>
            </a:extLst>
          </p:cNvPr>
          <p:cNvSpPr txBox="1">
            <a:spLocks/>
          </p:cNvSpPr>
          <p:nvPr/>
        </p:nvSpPr>
        <p:spPr bwMode="auto">
          <a:xfrm>
            <a:off x="94935" y="765856"/>
            <a:ext cx="12029332" cy="4254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Nationalité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Être de nationalité française</a:t>
            </a:r>
          </a:p>
          <a:p>
            <a:pPr lvl="1">
              <a:spcAft>
                <a:spcPts val="600"/>
              </a:spcAft>
            </a:pPr>
            <a:r>
              <a:rPr lang="fr-FR" sz="1800" dirty="0">
                <a:solidFill>
                  <a:schemeClr val="tx2"/>
                </a:solidFill>
              </a:rPr>
              <a:t>Les citoyens d’un État membre de l’UE peuvent être candidats, sans pouvoir être maire ou adjoint (art. LO2122-4-1 CGCT)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tx2"/>
                </a:solidFill>
              </a:rPr>
              <a:t>Âge et rattachement à la commune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Avoir au moins 18 ans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Avoir la qualité d’électeur avec un lien avec la commune (apprécié par le JEL)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Selon l’art. L. 228 du CEL : être inscrit au rôle des contributions directes de la commune au 1er janvier de l’année N</a:t>
            </a:r>
          </a:p>
          <a:p>
            <a:pPr marL="914400" lvl="2" indent="0">
              <a:buNone/>
            </a:pPr>
            <a:r>
              <a:rPr lang="fr-FR" sz="1800" dirty="0">
                <a:solidFill>
                  <a:schemeClr val="tx2"/>
                </a:solidFill>
              </a:rPr>
              <a:t>→ Condition plus souple que pour être électeur</a:t>
            </a:r>
          </a:p>
          <a:p>
            <a:pPr marL="914400" lvl="2" indent="0">
              <a:spcAft>
                <a:spcPts val="600"/>
              </a:spcAft>
              <a:buNone/>
            </a:pPr>
            <a:r>
              <a:rPr lang="fr-FR" sz="1800" dirty="0">
                <a:solidFill>
                  <a:schemeClr val="tx2"/>
                </a:solidFill>
              </a:rPr>
              <a:t>→ Non remplie si seule la location d’un bureau, garage… motive l’inscription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2200" b="1" dirty="0">
                <a:solidFill>
                  <a:schemeClr val="tx2"/>
                </a:solidFill>
              </a:rPr>
              <a:t>Capacité juridique : </a:t>
            </a:r>
            <a:r>
              <a:rPr lang="fr-FR" sz="1800" dirty="0">
                <a:solidFill>
                  <a:schemeClr val="tx2"/>
                </a:solidFill>
              </a:rPr>
              <a:t>Ne pas être placé sous tutelle ou curatelle (art. L. 230 du CEL)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2200" b="1" dirty="0">
                <a:solidFill>
                  <a:schemeClr val="tx2"/>
                </a:solidFill>
              </a:rPr>
              <a:t>Droits civiques :</a:t>
            </a:r>
            <a:r>
              <a:rPr lang="fr-FR" sz="2200" dirty="0">
                <a:solidFill>
                  <a:schemeClr val="tx2"/>
                </a:solidFill>
              </a:rPr>
              <a:t> </a:t>
            </a:r>
            <a:r>
              <a:rPr lang="fr-FR" sz="1800" dirty="0">
                <a:solidFill>
                  <a:schemeClr val="tx2"/>
                </a:solidFill>
              </a:rPr>
              <a:t>Ne faire l’objet d’aucune inéligibilité liée à une condamnation pénale ou aux règles sur les campagnes électorales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Inéligibilités liées à la fonction de la personne</a:t>
            </a:r>
            <a:r>
              <a:rPr lang="fr-FR" sz="2400" b="1" dirty="0">
                <a:solidFill>
                  <a:schemeClr val="tx2"/>
                </a:solidFill>
              </a:rPr>
              <a:t> </a:t>
            </a:r>
            <a:r>
              <a:rPr lang="fr-FR" sz="1800" dirty="0">
                <a:solidFill>
                  <a:schemeClr val="tx2"/>
                </a:solidFill>
              </a:rPr>
              <a:t>(à distinguer avec les incompatibilités qui s’apprécient une fois en poste) : agents salariés de la </a:t>
            </a:r>
            <a:r>
              <a:rPr lang="fr-FR" sz="1800" dirty="0" err="1">
                <a:solidFill>
                  <a:schemeClr val="tx2"/>
                </a:solidFill>
              </a:rPr>
              <a:t>cne</a:t>
            </a:r>
            <a:r>
              <a:rPr lang="fr-FR" sz="1800" dirty="0">
                <a:solidFill>
                  <a:schemeClr val="tx2"/>
                </a:solidFill>
              </a:rPr>
              <a:t>, préfets, magistrats du ressort de la </a:t>
            </a:r>
            <a:r>
              <a:rPr lang="fr-FR" sz="1800" dirty="0" err="1">
                <a:solidFill>
                  <a:schemeClr val="tx2"/>
                </a:solidFill>
              </a:rPr>
              <a:t>cne</a:t>
            </a:r>
            <a:r>
              <a:rPr lang="fr-FR" sz="1800" dirty="0">
                <a:solidFill>
                  <a:schemeClr val="tx2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4501402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D7512-17C5-187C-FE08-28849899C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3F086D-29FF-1E02-4A0C-52E4BA546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5629A6AE-2F4C-86EE-B99F-361E301860F1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 1. Candidatures - Conditions de fond de dépôt des candidatures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D874448-3DE4-AE01-C311-CDE0B52D8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36D531-9CC6-E5F7-BED8-3D5882E78A39}"/>
              </a:ext>
            </a:extLst>
          </p:cNvPr>
          <p:cNvSpPr txBox="1">
            <a:spLocks/>
          </p:cNvSpPr>
          <p:nvPr/>
        </p:nvSpPr>
        <p:spPr bwMode="auto">
          <a:xfrm>
            <a:off x="137266" y="827352"/>
            <a:ext cx="12054734" cy="4528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Composition de la liste :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Liste complète obligatoire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Possibilité d’ajouter jusqu’à 2 candidats supplémentaires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Pour les communes de moins de 1 000 habitants → possibilité de présenter jusqu’à 2 candidats en moins</a:t>
            </a: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1"/>
            <a:endParaRPr lang="fr-FR" sz="1800" dirty="0">
              <a:solidFill>
                <a:schemeClr val="tx2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1800" dirty="0">
                <a:solidFill>
                  <a:schemeClr val="tx2"/>
                </a:solidFill>
              </a:rPr>
              <a:t>Parité obligatoire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Dépôt des candidatures :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Dépôt en préfecture ou sous-préfecture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Le dépôt doit être effectué à chaque tour : obligation de déposer au 1</a:t>
            </a:r>
            <a:r>
              <a:rPr lang="fr-FR" sz="1800" baseline="30000" dirty="0">
                <a:solidFill>
                  <a:schemeClr val="tx2"/>
                </a:solidFill>
              </a:rPr>
              <a:t>er</a:t>
            </a:r>
            <a:r>
              <a:rPr lang="fr-FR" sz="1800" dirty="0">
                <a:solidFill>
                  <a:schemeClr val="tx2"/>
                </a:solidFill>
              </a:rPr>
              <a:t> tour pour se représenter au 2</a:t>
            </a:r>
            <a:r>
              <a:rPr lang="fr-FR" sz="1800" baseline="30000" dirty="0">
                <a:solidFill>
                  <a:schemeClr val="tx2"/>
                </a:solidFill>
              </a:rPr>
              <a:t>nd</a:t>
            </a:r>
            <a:r>
              <a:rPr lang="fr-FR" sz="1800" dirty="0">
                <a:solidFill>
                  <a:schemeClr val="tx2"/>
                </a:solidFill>
              </a:rPr>
              <a:t> tour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Candidatures multiples interdites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Étiquette politique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Chaque liste choisit une étiquette politique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À défaut, le ministère de l’Intérieur attribue une « nuance » politique</a:t>
            </a: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52B98EC-EC77-1188-475F-856F14E8AE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1143" y="2069708"/>
            <a:ext cx="6239169" cy="188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48364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0684B-66E0-E251-3C70-5D5356CDF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FD5B609-BEF3-ED84-23C6-960FFFC1F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6918D8F3-C7BF-5280-2C14-F850ACE588C9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b="1" dirty="0">
                <a:solidFill>
                  <a:schemeClr val="bg1"/>
                </a:solidFill>
              </a:rPr>
              <a:t> 1. Candidatures - Conditions de forme de dépôt des candidatures</a:t>
            </a:r>
            <a:endParaRPr lang="fr-FR" altLang="fr-FR" b="1" dirty="0">
              <a:solidFill>
                <a:schemeClr val="bg1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685EBDA-8EDF-AA40-8018-46E8D64854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AB9325-9259-79F5-1623-AE22117C3AE4}"/>
              </a:ext>
            </a:extLst>
          </p:cNvPr>
          <p:cNvSpPr txBox="1">
            <a:spLocks/>
          </p:cNvSpPr>
          <p:nvPr/>
        </p:nvSpPr>
        <p:spPr bwMode="auto">
          <a:xfrm>
            <a:off x="137266" y="827351"/>
            <a:ext cx="11786447" cy="4582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Informations obligatoires pour chaque candidat </a:t>
            </a:r>
            <a:r>
              <a:rPr lang="fr-FR" sz="2200" dirty="0">
                <a:solidFill>
                  <a:schemeClr val="tx2"/>
                </a:solidFill>
              </a:rPr>
              <a:t>: Doivent apparaître sur le formulaire </a:t>
            </a:r>
            <a:r>
              <a:rPr lang="fr-FR" sz="2200" dirty="0" err="1">
                <a:solidFill>
                  <a:schemeClr val="tx2"/>
                </a:solidFill>
              </a:rPr>
              <a:t>Cerfa</a:t>
            </a:r>
            <a:r>
              <a:rPr lang="fr-FR" sz="2200" dirty="0">
                <a:solidFill>
                  <a:schemeClr val="tx2"/>
                </a:solidFill>
              </a:rPr>
              <a:t> :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Nom et prénoms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Sexe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Date et lieu de naissance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Domicile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Profession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Signature + mention manuscrite obligatoire</a:t>
            </a:r>
          </a:p>
          <a:p>
            <a:pPr lvl="1">
              <a:spcAft>
                <a:spcPts val="600"/>
              </a:spcAft>
            </a:pPr>
            <a:r>
              <a:rPr lang="fr-FR" sz="1600" dirty="0">
                <a:solidFill>
                  <a:schemeClr val="tx2"/>
                </a:solidFill>
              </a:rPr>
              <a:t>Pièces justificatives attestant de l’éligibilité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Responsable de liste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Un responsable est désigné</a:t>
            </a:r>
          </a:p>
          <a:p>
            <a:pPr lvl="1">
              <a:spcAft>
                <a:spcPts val="600"/>
              </a:spcAft>
            </a:pPr>
            <a:r>
              <a:rPr lang="fr-FR" sz="1800" dirty="0">
                <a:solidFill>
                  <a:schemeClr val="tx2"/>
                </a:solidFill>
              </a:rPr>
              <a:t>Il dispose de prérogatives administratives permettant d’effectuer les démarches nécessaires 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Deadlines impératives </a:t>
            </a:r>
            <a:r>
              <a:rPr lang="fr-FR" sz="2200" dirty="0">
                <a:solidFill>
                  <a:schemeClr val="tx2"/>
                </a:solidFill>
              </a:rPr>
              <a:t>: 1er tour : 26-02-2026 à 18h ; 2nd tour : 17-03-2026 à 18h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Aucun rattrapage possible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Retrait de candidature impossible après la deadline (et dans tous les cas doit être demandé par la majorité des candidats de la liste)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Recours contre les enregistrements de candidature</a:t>
            </a:r>
          </a:p>
          <a:p>
            <a:pPr lvl="1"/>
            <a:r>
              <a:rPr lang="fr-FR" sz="1800" dirty="0">
                <a:solidFill>
                  <a:schemeClr val="tx2"/>
                </a:solidFill>
              </a:rPr>
              <a:t>Refus d’enregistrement → Possibilité de saisir le TA </a:t>
            </a:r>
          </a:p>
          <a:p>
            <a:pPr lvl="1">
              <a:spcAft>
                <a:spcPts val="600"/>
              </a:spcAft>
            </a:pPr>
            <a:r>
              <a:rPr lang="fr-FR" sz="1800" dirty="0">
                <a:solidFill>
                  <a:schemeClr val="tx2"/>
                </a:solidFill>
              </a:rPr>
              <a:t>Récépissé → Pas de recours direct, mais possibilité de contester </a:t>
            </a:r>
            <a:r>
              <a:rPr lang="fr-FR" sz="1800" i="1" dirty="0">
                <a:solidFill>
                  <a:schemeClr val="tx2"/>
                </a:solidFill>
              </a:rPr>
              <a:t>a posteriori </a:t>
            </a:r>
            <a:r>
              <a:rPr lang="fr-FR" sz="1800" dirty="0">
                <a:solidFill>
                  <a:schemeClr val="tx2"/>
                </a:solidFill>
              </a:rPr>
              <a:t>auprès du JEL</a:t>
            </a:r>
          </a:p>
        </p:txBody>
      </p:sp>
    </p:spTree>
    <p:extLst>
      <p:ext uri="{BB962C8B-B14F-4D97-AF65-F5344CB8AC3E}">
        <p14:creationId xmlns:p14="http://schemas.microsoft.com/office/powerpoint/2010/main" val="222907597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32606-4F90-E4FF-E1F3-DA0664631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1227830-B982-6EEB-FCF9-0D6869440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056BD446-232B-D4E5-12B7-4875D23760E4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b="1" dirty="0">
                <a:solidFill>
                  <a:schemeClr val="bg1"/>
                </a:solidFill>
              </a:rPr>
              <a:t>  2. Communication - Règles générales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CA2AFB5-E2FA-3D8C-D8CF-34C76E0046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F46045-611B-7550-9DC8-D8FE6771851A}"/>
              </a:ext>
            </a:extLst>
          </p:cNvPr>
          <p:cNvSpPr txBox="1">
            <a:spLocks/>
          </p:cNvSpPr>
          <p:nvPr/>
        </p:nvSpPr>
        <p:spPr bwMode="auto">
          <a:xfrm>
            <a:off x="0" y="765856"/>
            <a:ext cx="11430845" cy="430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Principes généraux applicables :</a:t>
            </a:r>
          </a:p>
          <a:p>
            <a:pPr lvl="1"/>
            <a:r>
              <a:rPr lang="fr-FR" sz="1800" u="sng" dirty="0">
                <a:solidFill>
                  <a:schemeClr val="tx2"/>
                </a:solidFill>
              </a:rPr>
              <a:t>Neutralité :</a:t>
            </a:r>
            <a:r>
              <a:rPr lang="fr-FR" sz="1800" b="1" dirty="0">
                <a:solidFill>
                  <a:schemeClr val="tx2"/>
                </a:solidFill>
              </a:rPr>
              <a:t> </a:t>
            </a:r>
            <a:r>
              <a:rPr lang="fr-FR" sz="1800" dirty="0">
                <a:solidFill>
                  <a:schemeClr val="tx2"/>
                </a:solidFill>
              </a:rPr>
              <a:t>Tonalité neutre et informative, sans propagande ni polémique électorale (CE, 3-12-2014 : n° 382217)</a:t>
            </a:r>
          </a:p>
          <a:p>
            <a:pPr lvl="1"/>
            <a:r>
              <a:rPr lang="fr-FR" sz="1800" u="sng" dirty="0">
                <a:solidFill>
                  <a:schemeClr val="tx2"/>
                </a:solidFill>
              </a:rPr>
              <a:t>Antériorité :</a:t>
            </a:r>
            <a:r>
              <a:rPr lang="fr-FR" sz="1800" dirty="0">
                <a:solidFill>
                  <a:schemeClr val="tx2"/>
                </a:solidFill>
              </a:rPr>
              <a:t> Les manifestations ne sont autorisées que si elles sont traditionnelles et non destinées à influencer les électeurs (CC, 13-12-2007)</a:t>
            </a:r>
          </a:p>
          <a:p>
            <a:pPr lvl="1"/>
            <a:r>
              <a:rPr lang="fr-FR" sz="1800" u="sng" dirty="0">
                <a:solidFill>
                  <a:schemeClr val="tx2"/>
                </a:solidFill>
              </a:rPr>
              <a:t>Régularité :</a:t>
            </a:r>
            <a:r>
              <a:rPr lang="fr-FR" sz="1800" dirty="0">
                <a:solidFill>
                  <a:schemeClr val="tx2"/>
                </a:solidFill>
              </a:rPr>
              <a:t> Les publications doivent rester régulières et cohérentes avec les précédentes (forme et contenu) (CE, 4-11-2020 : n° 440355)</a:t>
            </a:r>
          </a:p>
          <a:p>
            <a:pPr lvl="1">
              <a:spcAft>
                <a:spcPts val="600"/>
              </a:spcAft>
            </a:pPr>
            <a:r>
              <a:rPr lang="fr-FR" sz="1800" u="sng" dirty="0">
                <a:solidFill>
                  <a:schemeClr val="tx2"/>
                </a:solidFill>
              </a:rPr>
              <a:t>Identité :</a:t>
            </a:r>
            <a:r>
              <a:rPr lang="fr-FR" sz="1800" dirty="0">
                <a:solidFill>
                  <a:schemeClr val="tx2"/>
                </a:solidFill>
              </a:rPr>
              <a:t> Présentation, rubriques et mise en page identiques aux éditions antérieures (CC, 20-01-2003)</a:t>
            </a:r>
          </a:p>
          <a:p>
            <a:pPr marL="0" indent="0">
              <a:spcAft>
                <a:spcPts val="0"/>
              </a:spcAft>
              <a:buNone/>
            </a:pPr>
            <a:r>
              <a:rPr lang="fr-FR" sz="2200" b="1" dirty="0">
                <a:solidFill>
                  <a:schemeClr val="tx2"/>
                </a:solidFill>
              </a:rPr>
              <a:t>Appréciation par le JEL :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2000" dirty="0">
                <a:solidFill>
                  <a:schemeClr val="tx2"/>
                </a:solidFill>
              </a:rPr>
              <a:t>Le juge évalue les irrégularités au regard de la sincérité du scrutin (écart de voix, intensité de la propagande, nature des informations diffusées…).</a:t>
            </a: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Périodes à distinguer :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Campagne électorale non officielle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Campagne électorale officielle</a:t>
            </a:r>
          </a:p>
        </p:txBody>
      </p:sp>
    </p:spTree>
    <p:extLst>
      <p:ext uri="{BB962C8B-B14F-4D97-AF65-F5344CB8AC3E}">
        <p14:creationId xmlns:p14="http://schemas.microsoft.com/office/powerpoint/2010/main" val="40787163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4FFF1-3281-2EDF-F797-CEA0DFD6A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ED3D998-ACAA-9DE9-8784-DA4BDBE4EC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534D2A10-57CA-DD56-6E25-18538E655DF2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b="1" dirty="0">
                <a:solidFill>
                  <a:schemeClr val="bg1"/>
                </a:solidFill>
              </a:rPr>
              <a:t> 2. Communication - La campagne électorale non officielle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B03CC4A-B714-F107-4336-29BAAAF82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475668-9049-F11F-999B-95DD6930E290}"/>
              </a:ext>
            </a:extLst>
          </p:cNvPr>
          <p:cNvSpPr txBox="1">
            <a:spLocks/>
          </p:cNvSpPr>
          <p:nvPr/>
        </p:nvSpPr>
        <p:spPr bwMode="auto">
          <a:xfrm>
            <a:off x="59635" y="991144"/>
            <a:ext cx="12192000" cy="423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dirty="0">
                <a:solidFill>
                  <a:schemeClr val="tx2"/>
                </a:solidFill>
              </a:rPr>
              <a:t>Possibilité d’une campagne électorale antérieure à la campagne officielle :</a:t>
            </a:r>
          </a:p>
          <a:p>
            <a:pPr marL="457200" lvl="1" indent="0">
              <a:buNone/>
            </a:pPr>
            <a:r>
              <a:rPr lang="fr-FR" sz="2000" b="1" dirty="0">
                <a:solidFill>
                  <a:schemeClr val="tx2"/>
                </a:solidFill>
              </a:rPr>
              <a:t>Principe </a:t>
            </a:r>
            <a:r>
              <a:rPr lang="fr-FR" sz="2000" b="1" u="sng" dirty="0">
                <a:solidFill>
                  <a:schemeClr val="tx2"/>
                </a:solidFill>
              </a:rPr>
              <a:t>de liberté</a:t>
            </a:r>
            <a:r>
              <a:rPr lang="fr-FR" sz="2000" b="1" dirty="0">
                <a:solidFill>
                  <a:schemeClr val="tx2"/>
                </a:solidFill>
              </a:rPr>
              <a:t> dans les campagnes électorales non officielles :</a:t>
            </a:r>
            <a:r>
              <a:rPr lang="fr-FR" sz="2000" dirty="0">
                <a:solidFill>
                  <a:schemeClr val="tx2"/>
                </a:solidFill>
              </a:rPr>
              <a:t> </a:t>
            </a:r>
            <a:r>
              <a:rPr lang="fr-FR" sz="1800" b="1" dirty="0">
                <a:solidFill>
                  <a:schemeClr val="tx2"/>
                </a:solidFill>
              </a:rPr>
              <a:t>Tout ce qui n’est pas interdit est autorisé ! </a:t>
            </a:r>
          </a:p>
          <a:p>
            <a:pPr marL="457200" lvl="1" indent="0">
              <a:buNone/>
            </a:pPr>
            <a:endParaRPr lang="fr-FR" sz="1800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fr-FR" sz="1800" b="1" dirty="0">
                <a:solidFill>
                  <a:schemeClr val="tx2"/>
                </a:solidFill>
              </a:rPr>
              <a:t>Petits rappels sur les libertés :</a:t>
            </a:r>
          </a:p>
          <a:p>
            <a:pPr marL="457200" lvl="1" indent="0">
              <a:buNone/>
            </a:pPr>
            <a:r>
              <a:rPr lang="fr-FR" sz="2000" b="1" dirty="0">
                <a:solidFill>
                  <a:schemeClr val="tx2"/>
                </a:solidFill>
              </a:rPr>
              <a:t>	</a:t>
            </a:r>
            <a:r>
              <a:rPr lang="fr-FR" sz="1800" b="1" dirty="0">
                <a:solidFill>
                  <a:schemeClr val="tx2"/>
                </a:solidFill>
              </a:rPr>
              <a:t>Liberté de réunion : </a:t>
            </a:r>
            <a:r>
              <a:rPr lang="fr-FR" sz="1800" dirty="0">
                <a:solidFill>
                  <a:schemeClr val="tx2"/>
                </a:solidFill>
              </a:rPr>
              <a:t>Les réunions sont libres et peuvent se tenir sans autorisation. Les candidats peuvent utiliser des locaux communaux s’ils en font la demande (art. L. 47 du CEL).</a:t>
            </a:r>
          </a:p>
          <a:p>
            <a:pPr marL="457200" lvl="1" indent="0">
              <a:buNone/>
            </a:pPr>
            <a:r>
              <a:rPr lang="fr-FR" sz="1800" b="1" dirty="0">
                <a:solidFill>
                  <a:schemeClr val="tx2"/>
                </a:solidFill>
              </a:rPr>
              <a:t>	Liberté d’expression : </a:t>
            </a:r>
            <a:r>
              <a:rPr lang="fr-FR" sz="1800" dirty="0">
                <a:solidFill>
                  <a:schemeClr val="tx2"/>
                </a:solidFill>
              </a:rPr>
              <a:t>Accrue durant cette période (Ex : accélération des délais pour le droit de réponse)</a:t>
            </a:r>
          </a:p>
          <a:p>
            <a:pPr marL="457200" lvl="1" indent="0">
              <a:buNone/>
            </a:pPr>
            <a:endParaRPr lang="fr-FR" sz="12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fr-FR" sz="1800" b="1" dirty="0">
                <a:solidFill>
                  <a:schemeClr val="tx2"/>
                </a:solidFill>
              </a:rPr>
              <a:t>Sont, en revanche, interdits :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Interdiction de la publicité audiovisuelle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Interdiction des procédés déloyaux (faux candidats, mensonges sur composition des listes…)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Depuis le 1</a:t>
            </a:r>
            <a:r>
              <a:rPr lang="fr-FR" sz="1800" baseline="30000" dirty="0">
                <a:solidFill>
                  <a:schemeClr val="tx2"/>
                </a:solidFill>
              </a:rPr>
              <a:t>er</a:t>
            </a:r>
            <a:r>
              <a:rPr lang="fr-FR" sz="1800" dirty="0">
                <a:solidFill>
                  <a:schemeClr val="tx2"/>
                </a:solidFill>
              </a:rPr>
              <a:t> septembre 2025 (période de 6 mois) (article L. 52-1 du CEL) :</a:t>
            </a:r>
          </a:p>
          <a:p>
            <a:pPr lvl="3"/>
            <a:r>
              <a:rPr lang="fr-FR" sz="1600" dirty="0">
                <a:solidFill>
                  <a:schemeClr val="tx2"/>
                </a:solidFill>
              </a:rPr>
              <a:t>Interdiction de la mise à disposition d’un numéro d’appel gratuit (en revanche, maintien oui (respect de l’antériorité)</a:t>
            </a:r>
          </a:p>
          <a:p>
            <a:pPr lvl="3"/>
            <a:r>
              <a:rPr lang="fr-FR" sz="1600" dirty="0">
                <a:solidFill>
                  <a:schemeClr val="tx2"/>
                </a:solidFill>
              </a:rPr>
              <a:t>Limitation drastique de l’affichage (affichage sauvage interdit, taille des affiches réglementées)</a:t>
            </a:r>
          </a:p>
          <a:p>
            <a:pPr lvl="3"/>
            <a:r>
              <a:rPr lang="fr-FR" sz="1600" dirty="0">
                <a:solidFill>
                  <a:schemeClr val="tx2"/>
                </a:solidFill>
              </a:rPr>
              <a:t>Interdiction de publicité commerciale : pour apprécier cette interdiction, on appréciera les publications, les diffusions de documents, les évènements selon les critères repris ci-avant : neutralité, antériorité, régularité et identité</a:t>
            </a:r>
          </a:p>
          <a:p>
            <a:pPr lvl="3"/>
            <a:r>
              <a:rPr lang="fr-FR" sz="1600" dirty="0">
                <a:solidFill>
                  <a:schemeClr val="tx2"/>
                </a:solidFill>
              </a:rPr>
              <a:t>Attention au bilan de mandat : il ne doit pas faire allusion à l’élection, ne doit pas développer les thèmes de campagne et ne doit pas promouvoir la personnalité du candidat</a:t>
            </a:r>
          </a:p>
          <a:p>
            <a:pPr lvl="2"/>
            <a:r>
              <a:rPr lang="fr-FR" sz="1800" dirty="0">
                <a:solidFill>
                  <a:schemeClr val="tx2"/>
                </a:solidFill>
              </a:rPr>
              <a:t>Respect de la « trêve administrative » : </a:t>
            </a:r>
            <a:r>
              <a:rPr lang="fr-FR" sz="1600" dirty="0">
                <a:solidFill>
                  <a:schemeClr val="tx2"/>
                </a:solidFill>
              </a:rPr>
              <a:t>Durée : 1 mois avant les élections (pas prévu dans les textes mais venant s’appliquer en pratique)</a:t>
            </a:r>
          </a:p>
        </p:txBody>
      </p:sp>
    </p:spTree>
    <p:extLst>
      <p:ext uri="{BB962C8B-B14F-4D97-AF65-F5344CB8AC3E}">
        <p14:creationId xmlns:p14="http://schemas.microsoft.com/office/powerpoint/2010/main" val="139926535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C8A2F-30FC-DD13-34E0-ADE7B93E9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48AB3B3-1AD6-FE09-BC93-22483D478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3A41CFB6-8C95-5D11-F753-C4202453B5B1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b="1" dirty="0">
                <a:solidFill>
                  <a:schemeClr val="bg1"/>
                </a:solidFill>
              </a:rPr>
              <a:t>  2. Communication - La campagne électorale officielle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22347DB-42B8-D21B-F965-4C21D5983E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8A9FAD2-D3A7-B088-2ED4-02B9910865FE}"/>
              </a:ext>
            </a:extLst>
          </p:cNvPr>
          <p:cNvSpPr txBox="1">
            <a:spLocks/>
          </p:cNvSpPr>
          <p:nvPr/>
        </p:nvSpPr>
        <p:spPr bwMode="auto">
          <a:xfrm>
            <a:off x="0" y="984931"/>
            <a:ext cx="12192000" cy="4687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Ouverture de la campagne électorale officielle : </a:t>
            </a:r>
          </a:p>
          <a:p>
            <a:pPr lvl="1"/>
            <a:r>
              <a:rPr lang="fr-FR" sz="1600" dirty="0">
                <a:solidFill>
                  <a:schemeClr val="tx2"/>
                </a:solidFill>
              </a:rPr>
              <a:t>1</a:t>
            </a:r>
            <a:r>
              <a:rPr lang="fr-FR" sz="1600" baseline="30000" dirty="0">
                <a:solidFill>
                  <a:schemeClr val="tx2"/>
                </a:solidFill>
              </a:rPr>
              <a:t>er</a:t>
            </a:r>
            <a:r>
              <a:rPr lang="fr-FR" sz="1600" dirty="0">
                <a:solidFill>
                  <a:schemeClr val="tx2"/>
                </a:solidFill>
              </a:rPr>
              <a:t> tour : 2 mars 2026</a:t>
            </a:r>
          </a:p>
          <a:p>
            <a:pPr lvl="1">
              <a:spcAft>
                <a:spcPts val="600"/>
              </a:spcAft>
            </a:pPr>
            <a:r>
              <a:rPr lang="fr-FR" sz="1600" dirty="0">
                <a:solidFill>
                  <a:schemeClr val="tx2"/>
                </a:solidFill>
              </a:rPr>
              <a:t>2</a:t>
            </a:r>
            <a:r>
              <a:rPr lang="fr-FR" sz="1600" baseline="30000" dirty="0">
                <a:solidFill>
                  <a:schemeClr val="tx2"/>
                </a:solidFill>
              </a:rPr>
              <a:t>nd</a:t>
            </a:r>
            <a:r>
              <a:rPr lang="fr-FR" sz="1600" dirty="0">
                <a:solidFill>
                  <a:schemeClr val="tx2"/>
                </a:solidFill>
              </a:rPr>
              <a:t> tour : 16 mars 2026</a:t>
            </a:r>
          </a:p>
          <a:p>
            <a:pPr marL="457200" lvl="1" indent="0">
              <a:spcAft>
                <a:spcPts val="0"/>
              </a:spcAft>
              <a:buNone/>
            </a:pPr>
            <a:endParaRPr lang="fr-FR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2200" b="1" dirty="0">
                <a:solidFill>
                  <a:schemeClr val="tx2"/>
                </a:solidFill>
              </a:rPr>
              <a:t>Principe : Tout ce qui n’est pas autorisé est interdit </a:t>
            </a:r>
            <a:r>
              <a:rPr lang="fr-FR" sz="2200" dirty="0">
                <a:solidFill>
                  <a:schemeClr val="tx2"/>
                </a:solidFill>
              </a:rPr>
              <a:t>(art. L. 240 du CEL) ! Sont alors autorisés :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Réunions </a:t>
            </a:r>
            <a:r>
              <a:rPr lang="fr-FR" sz="1600" dirty="0">
                <a:solidFill>
                  <a:schemeClr val="tx2"/>
                </a:solidFill>
              </a:rPr>
              <a:t>(possibilité d’utiliser les locaux </a:t>
            </a:r>
            <a:r>
              <a:rPr lang="fr-FR" sz="1600" dirty="0" err="1">
                <a:solidFill>
                  <a:schemeClr val="tx2"/>
                </a:solidFill>
              </a:rPr>
              <a:t>cnaux</a:t>
            </a:r>
            <a:r>
              <a:rPr lang="fr-FR" sz="1600" dirty="0">
                <a:solidFill>
                  <a:schemeClr val="tx2"/>
                </a:solidFill>
              </a:rPr>
              <a:t>)</a:t>
            </a:r>
            <a:r>
              <a:rPr lang="fr-FR" sz="2000" dirty="0">
                <a:solidFill>
                  <a:schemeClr val="tx2"/>
                </a:solidFill>
              </a:rPr>
              <a:t>, tracts, professions de foi </a:t>
            </a:r>
            <a:r>
              <a:rPr lang="fr-FR" sz="1600" dirty="0">
                <a:solidFill>
                  <a:schemeClr val="tx2"/>
                </a:solidFill>
              </a:rPr>
              <a:t>(Pour les </a:t>
            </a:r>
            <a:r>
              <a:rPr lang="fr-FR" sz="1600" dirty="0" err="1">
                <a:solidFill>
                  <a:schemeClr val="tx2"/>
                </a:solidFill>
              </a:rPr>
              <a:t>cnes</a:t>
            </a:r>
            <a:r>
              <a:rPr lang="fr-FR" sz="1600" dirty="0">
                <a:solidFill>
                  <a:schemeClr val="tx2"/>
                </a:solidFill>
              </a:rPr>
              <a:t> &gt; 2 500 hab. : 1 feuille A4 R/V max) (art. R. 29 et L. 241 du CEL)).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Affichage uniquement sur les emplacements officiels (Affichage sauvage interdit) 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Règles spécifiques sur les couleurs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Mise en place de la commission de propagande (&gt; 2 500 hab.) :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Contrôle matériel des documents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Assure l’égalité entre candidats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N’examine pas le contenu</a:t>
            </a:r>
          </a:p>
          <a:p>
            <a:pPr lvl="1"/>
            <a:r>
              <a:rPr lang="fr-FR" sz="2000" dirty="0">
                <a:solidFill>
                  <a:schemeClr val="tx2"/>
                </a:solidFill>
              </a:rPr>
              <a:t>Médias, radio, TV, internet :</a:t>
            </a: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Il n’existe pas de campagne audiovisuelle officielle</a:t>
            </a:r>
            <a:endParaRPr lang="fr-FR" sz="1600" dirty="0">
              <a:solidFill>
                <a:schemeClr val="tx2"/>
              </a:solidFill>
              <a:hlinkClick r:id="rId4"/>
            </a:endParaRP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Équilibre politique local vérifiés par l’</a:t>
            </a:r>
            <a:r>
              <a:rPr lang="fr-FR" sz="1600" dirty="0" err="1">
                <a:solidFill>
                  <a:schemeClr val="tx2"/>
                </a:solidFill>
              </a:rPr>
              <a:t>Arcom</a:t>
            </a:r>
            <a:r>
              <a:rPr lang="fr-FR" sz="1600" dirty="0">
                <a:solidFill>
                  <a:schemeClr val="tx2"/>
                </a:solidFill>
              </a:rPr>
              <a:t> (</a:t>
            </a:r>
            <a:r>
              <a:rPr lang="fr-FR" sz="1600" dirty="0">
                <a:solidFill>
                  <a:schemeClr val="tx2"/>
                </a:solidFill>
                <a:hlinkClick r:id="rId4"/>
              </a:rPr>
              <a:t>Délibération CSA n° 2011-55</a:t>
            </a:r>
            <a:r>
              <a:rPr lang="fr-FR" sz="1600" dirty="0">
                <a:solidFill>
                  <a:schemeClr val="tx2"/>
                </a:solidFill>
              </a:rPr>
              <a:t>)</a:t>
            </a:r>
            <a:endParaRPr lang="fr-FR" sz="1600" dirty="0">
              <a:solidFill>
                <a:schemeClr val="tx2"/>
              </a:solidFill>
              <a:hlinkClick r:id="rId4"/>
            </a:endParaRPr>
          </a:p>
          <a:p>
            <a:pPr lvl="2"/>
            <a:r>
              <a:rPr lang="fr-FR" sz="1600" dirty="0">
                <a:solidFill>
                  <a:schemeClr val="tx2"/>
                </a:solidFill>
              </a:rPr>
              <a:t>Création de sites internet possible (ce qui est interdit : publicité, référencement payant)</a:t>
            </a:r>
          </a:p>
        </p:txBody>
      </p:sp>
    </p:spTree>
    <p:extLst>
      <p:ext uri="{BB962C8B-B14F-4D97-AF65-F5344CB8AC3E}">
        <p14:creationId xmlns:p14="http://schemas.microsoft.com/office/powerpoint/2010/main" val="95972747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A9D9E-1F55-ACCF-7DC6-85873BB29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D8FBC11-25CB-8538-6F42-3AB70FE50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74" y="1574800"/>
            <a:ext cx="9748126" cy="5283200"/>
          </a:xfrm>
          <a:prstGeom prst="rect">
            <a:avLst/>
          </a:prstGeom>
        </p:spPr>
      </p:pic>
      <p:sp>
        <p:nvSpPr>
          <p:cNvPr id="11268" name="Titre 1">
            <a:extLst>
              <a:ext uri="{FF2B5EF4-FFF2-40B4-BE49-F238E27FC236}">
                <a16:creationId xmlns:a16="http://schemas.microsoft.com/office/drawing/2014/main" id="{0D538132-38B2-1963-A474-46EEFDC55144}"/>
              </a:ext>
            </a:extLst>
          </p:cNvPr>
          <p:cNvSpPr txBox="1">
            <a:spLocks/>
          </p:cNvSpPr>
          <p:nvPr/>
        </p:nvSpPr>
        <p:spPr bwMode="auto">
          <a:xfrm>
            <a:off x="0" y="158750"/>
            <a:ext cx="12192000" cy="561975"/>
          </a:xfrm>
          <a:prstGeom prst="rect">
            <a:avLst/>
          </a:prstGeom>
          <a:solidFill>
            <a:srgbClr val="C13818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b="1" dirty="0">
                <a:solidFill>
                  <a:schemeClr val="bg1"/>
                </a:solidFill>
              </a:rPr>
              <a:t>  2. Communication - La fin de la campagne électorale officielle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B9DC32D-DB44-DAE5-CFE4-72F3374580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9" t="8441" r="30794" b="52113"/>
          <a:stretch>
            <a:fillRect/>
          </a:stretch>
        </p:blipFill>
        <p:spPr>
          <a:xfrm>
            <a:off x="11221584" y="203881"/>
            <a:ext cx="702129" cy="473529"/>
          </a:xfrm>
          <a:prstGeom prst="rect">
            <a:avLst/>
          </a:prstGeom>
          <a:ln w="19050"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90DE77-D739-19A7-1708-FBF2134FDB32}"/>
              </a:ext>
            </a:extLst>
          </p:cNvPr>
          <p:cNvSpPr txBox="1">
            <a:spLocks/>
          </p:cNvSpPr>
          <p:nvPr/>
        </p:nvSpPr>
        <p:spPr bwMode="auto">
          <a:xfrm>
            <a:off x="-371060" y="1276065"/>
            <a:ext cx="12192000" cy="4687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fr-FR" b="1" dirty="0">
                <a:solidFill>
                  <a:schemeClr val="tx2"/>
                </a:solidFill>
              </a:rPr>
              <a:t>Dates de la fin de la propagande : 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1</a:t>
            </a:r>
            <a:r>
              <a:rPr lang="fr-FR" baseline="30000" dirty="0">
                <a:solidFill>
                  <a:schemeClr val="tx2"/>
                </a:solidFill>
              </a:rPr>
              <a:t>er</a:t>
            </a:r>
            <a:r>
              <a:rPr lang="fr-FR" dirty="0">
                <a:solidFill>
                  <a:schemeClr val="tx2"/>
                </a:solidFill>
              </a:rPr>
              <a:t> tour : 14 mars 2026 à 0h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2</a:t>
            </a:r>
            <a:r>
              <a:rPr lang="fr-FR" baseline="30000" dirty="0">
                <a:solidFill>
                  <a:schemeClr val="tx2"/>
                </a:solidFill>
              </a:rPr>
              <a:t>nd</a:t>
            </a:r>
            <a:r>
              <a:rPr lang="fr-FR" dirty="0">
                <a:solidFill>
                  <a:schemeClr val="tx2"/>
                </a:solidFill>
              </a:rPr>
              <a:t> tour : 21 mars 2026 à 0h</a:t>
            </a:r>
          </a:p>
          <a:p>
            <a:pPr marL="914400" lvl="2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fr-FR" b="1" dirty="0">
                <a:solidFill>
                  <a:schemeClr val="tx2"/>
                </a:solidFill>
              </a:rPr>
              <a:t>Appréciation stricte par le JEL de cette période. </a:t>
            </a:r>
            <a:r>
              <a:rPr lang="fr-FR" dirty="0">
                <a:solidFill>
                  <a:schemeClr val="tx2"/>
                </a:solidFill>
              </a:rPr>
              <a:t>Ainsi, il est interdit de :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Diffuser </a:t>
            </a:r>
            <a:r>
              <a:rPr lang="fr-FR" b="1" u="sng" dirty="0">
                <a:solidFill>
                  <a:schemeClr val="tx2"/>
                </a:solidFill>
              </a:rPr>
              <a:t>par tout moyen de communication</a:t>
            </a:r>
            <a:r>
              <a:rPr lang="fr-FR" b="1" dirty="0">
                <a:solidFill>
                  <a:schemeClr val="tx2"/>
                </a:solidFill>
              </a:rPr>
              <a:t> </a:t>
            </a:r>
            <a:r>
              <a:rPr lang="fr-FR" dirty="0">
                <a:solidFill>
                  <a:schemeClr val="tx2"/>
                </a:solidFill>
              </a:rPr>
              <a:t>un message ayant le caractère de propagande électorale (aucune possibilité de modifier le contenu d’un site internet (à défaut : annulation de l’élection : CE, 25-02-2015 : n° 385686) ; 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Porter à la connaissance du public un fait polémique pour lequel la personne concernée ne pourrait répondre en temps utile (art. L. 48-2 du CEL)</a:t>
            </a:r>
          </a:p>
          <a:p>
            <a:pPr lvl="2"/>
            <a:r>
              <a:rPr lang="fr-FR" dirty="0">
                <a:solidFill>
                  <a:schemeClr val="tx2"/>
                </a:solidFill>
              </a:rPr>
              <a:t>Réaliser des sondages d’opinion</a:t>
            </a:r>
          </a:p>
          <a:p>
            <a:pPr lvl="1"/>
            <a:endParaRPr lang="fr-F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08086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Diapositive 1&quot;/&gt;&lt;property id=&quot;20307&quot; value=&quot;256&quot;/&gt;&lt;/object&gt;&lt;object type=&quot;3&quot; unique_id=&quot;10004&quot;&gt;&lt;property id=&quot;20148&quot; value=&quot;5&quot;/&gt;&lt;property id=&quot;20300&quot; value=&quot;Diapositive 3&quot;/&gt;&lt;property id=&quot;20307&quot; value=&quot;257&quot;/&gt;&lt;/object&gt;&lt;object type=&quot;3&quot; unique_id=&quot;10005&quot;&gt;&lt;property id=&quot;20148&quot; value=&quot;5&quot;/&gt;&lt;property id=&quot;20300&quot; value=&quot;Diapositive 4&quot;/&gt;&lt;property id=&quot;20307&quot; value=&quot;258&quot;/&gt;&lt;/object&gt;&lt;object type=&quot;3&quot; unique_id=&quot;10006&quot;&gt;&lt;property id=&quot;20148&quot; value=&quot;5&quot;/&gt;&lt;property id=&quot;20300&quot; value=&quot;Diapositive 5&quot;/&gt;&lt;property id=&quot;20307&quot; value=&quot;263&quot;/&gt;&lt;/object&gt;&lt;object type=&quot;3&quot; unique_id=&quot;10007&quot;&gt;&lt;property id=&quot;20148&quot; value=&quot;5&quot;/&gt;&lt;property id=&quot;20300&quot; value=&quot;Diapositive 6&quot;/&gt;&lt;property id=&quot;20307&quot; value=&quot;260&quot;/&gt;&lt;/object&gt;&lt;object type=&quot;3&quot; unique_id=&quot;10008&quot;&gt;&lt;property id=&quot;20148&quot; value=&quot;5&quot;/&gt;&lt;property id=&quot;20300&quot; value=&quot;Diapositive 7&quot;/&gt;&lt;property id=&quot;20307&quot; value=&quot;265&quot;/&gt;&lt;/object&gt;&lt;object type=&quot;3&quot; unique_id=&quot;10009&quot;&gt;&lt;property id=&quot;20148&quot; value=&quot;5&quot;/&gt;&lt;property id=&quot;20300&quot; value=&quot;Diapositive 8&quot;/&gt;&lt;property id=&quot;20307&quot; value=&quot;264&quot;/&gt;&lt;/object&gt;&lt;object type=&quot;3&quot; unique_id=&quot;10010&quot;&gt;&lt;property id=&quot;20148&quot; value=&quot;5&quot;/&gt;&lt;property id=&quot;20300&quot; value=&quot;Diapositive 9&quot;/&gt;&lt;property id=&quot;20307&quot; value=&quot;262&quot;/&gt;&lt;/object&gt;&lt;object type=&quot;3&quot; unique_id=&quot;10091&quot;&gt;&lt;property id=&quot;20148&quot; value=&quot;5&quot;/&gt;&lt;property id=&quot;20300&quot; value=&quot;Diapositive 2&quot;/&gt;&lt;property id=&quot;20307&quot; value=&quot;266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DDF2D85BC9B54BA315D4D6ED832E08" ma:contentTypeVersion="10" ma:contentTypeDescription="Crée un document." ma:contentTypeScope="" ma:versionID="a80d6006d8675f1501ad5c09e01affa0">
  <xsd:schema xmlns:xsd="http://www.w3.org/2001/XMLSchema" xmlns:xs="http://www.w3.org/2001/XMLSchema" xmlns:p="http://schemas.microsoft.com/office/2006/metadata/properties" xmlns:ns1="http://schemas.microsoft.com/sharepoint/v3" xmlns:ns2="9363385c-1193-4b0b-945b-d74b6e7ae725" xmlns:ns3="b799051d-7c62-453d-a424-0c0a20a7c81b" targetNamespace="http://schemas.microsoft.com/office/2006/metadata/properties" ma:root="true" ma:fieldsID="d1fc529e3629f16d3fe092407ef9bac4" ns1:_="" ns2:_="" ns3:_="">
    <xsd:import namespace="http://schemas.microsoft.com/sharepoint/v3"/>
    <xsd:import namespace="9363385c-1193-4b0b-945b-d74b6e7ae725"/>
    <xsd:import namespace="b799051d-7c62-453d-a424-0c0a20a7c81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Rubrique"/>
                <xsd:element ref="ns2:Type_x0020_doc_x0020_relations_x0020_presse" minOccurs="0"/>
                <xsd:element ref="ns2:Cr_x00e9_ation_x0020_graphique" minOccurs="0"/>
                <xsd:element ref="ns2:Publications_x0020_internes" minOccurs="0"/>
                <xsd:element ref="ns2:Ann_x00e9_e" minOccurs="0"/>
                <xsd:element ref="ns2:A_x0020_t_x00e9_l_x00e9_charger" minOccurs="0"/>
                <xsd:element ref="ns2:Publi_x00e9__x0020_le" minOccurs="0"/>
                <xsd:element ref="ns2:Archivag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 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63385c-1193-4b0b-945b-d74b6e7ae725" elementFormDefault="qualified">
    <xsd:import namespace="http://schemas.microsoft.com/office/2006/documentManagement/types"/>
    <xsd:import namespace="http://schemas.microsoft.com/office/infopath/2007/PartnerControls"/>
    <xsd:element name="Rubrique" ma:index="10" ma:displayName="Rubrique" ma:description="Veuillez saisir ci dessus la rubrique dans laquelle votre document doit apparaître" ma:format="Dropdown" ma:internalName="Rubrique">
      <xsd:simpleType>
        <xsd:restriction base="dms:Choice">
          <xsd:enumeration value="Salle Gilbert Faure"/>
          <xsd:enumeration value="Relations publiques/Evènementiel"/>
          <xsd:enumeration value="Relations presse"/>
          <xsd:enumeration value="Création graphique"/>
          <xsd:enumeration value="Publications internes"/>
          <xsd:enumeration value="Documents à télécharger"/>
          <xsd:enumeration value="Culture et Patrimoine"/>
        </xsd:restriction>
      </xsd:simpleType>
    </xsd:element>
    <xsd:element name="Type_x0020_doc_x0020_relations_x0020_presse" ma:index="11" nillable="true" ma:displayName="Type doc relations presse" ma:description="Si votre document concerne la rubrique &quot;Relations presse&quot;, veuillez sélectionner, ci dessus,  une sous catégorie." ma:format="Dropdown" ma:internalName="Type_x0020_doc_x0020_relations_x0020_presse">
      <xsd:simpleType>
        <xsd:restriction base="dms:Choice">
          <xsd:enumeration value="Charte d'organisation d'événementiels"/>
          <xsd:enumeration value="Aide"/>
          <xsd:enumeration value="Relation presse"/>
        </xsd:restriction>
      </xsd:simpleType>
    </xsd:element>
    <xsd:element name="Cr_x00e9_ation_x0020_graphique" ma:index="12" nillable="true" ma:displayName="Création graphique" ma:default="" ma:format="Dropdown" ma:internalName="Cr_x00e9_ation_x0020_graphique">
      <xsd:simpleType>
        <xsd:restriction base="dms:Choice">
          <xsd:enumeration value="Charte graphique"/>
          <xsd:enumeration value="Affiches/fichier"/>
          <xsd:enumeration value="Affiches/diaporama"/>
          <xsd:enumeration value="Diaporamas"/>
          <xsd:enumeration value="Règles typographiques"/>
        </xsd:restriction>
      </xsd:simpleType>
    </xsd:element>
    <xsd:element name="Publications_x0020_internes" ma:index="13" nillable="true" ma:displayName="Publications internes" ma:default="" ma:description="Si votre document concerne la rubrique &quot;Publications internes&quot; veuillez sélectionner ci dessus une sous rubrique." ma:format="Dropdown" ma:internalName="Publications_x0020_internes">
      <xsd:simpleType>
        <xsd:restriction base="dms:Choice">
          <xsd:enumeration value="Flash Info"/>
          <xsd:enumeration value="Hospitalier"/>
        </xsd:restriction>
      </xsd:simpleType>
    </xsd:element>
    <xsd:element name="Ann_x00e9_e" ma:index="14" nillable="true" ma:displayName="Année" ma:description="Si votre document concerne la rubrique &quot;Publications internes&quot;, veuillez saisir ci dessus l'année de sa publication (format aaaa)," ma:internalName="Ann_x00e9_e">
      <xsd:simpleType>
        <xsd:restriction base="dms:Number"/>
      </xsd:simpleType>
    </xsd:element>
    <xsd:element name="A_x0020_t_x00e9_l_x00e9_charger" ma:index="15" nillable="true" ma:displayName="A télécharger" ma:default="" ma:description="Si votre document concerne la rubrique &quot;Documents à télécharger, veuillez sélectionner ci dessus sa catégorie" ma:format="Dropdown" ma:internalName="A_x0020_t_x00e9_l_x00e9_charger">
      <xsd:simpleType>
        <xsd:restriction base="dms:Choice">
          <xsd:enumeration value="Autres"/>
          <xsd:enumeration value="Charte patient"/>
          <xsd:enumeration value="Chiffres clés"/>
          <xsd:enumeration value="Livret d'accueil"/>
          <xsd:enumeration value="Plaquette CHU"/>
          <xsd:enumeration value="Papier à entête"/>
        </xsd:restriction>
      </xsd:simpleType>
    </xsd:element>
    <xsd:element name="Publi_x00e9__x0020_le" ma:index="16" nillable="true" ma:displayName="Publié le" ma:default="[today]" ma:format="DateOnly" ma:internalName="Publi_x00e9__x0020_le">
      <xsd:simpleType>
        <xsd:restriction base="dms:DateTime"/>
      </xsd:simpleType>
    </xsd:element>
    <xsd:element name="Archivage" ma:index="17" nillable="true" ma:displayName="Archivage" ma:default="Non" ma:description="Renseigner &quot;Oui&quot; si vous voulez que ce document disparaisse de l'affichage sur la page tout en restant stocké dans la bibliothèque de documents" ma:format="Dropdown" ma:internalName="Archivage">
      <xsd:simpleType>
        <xsd:restriction base="dms:Choice">
          <xsd:enumeration value="Oui"/>
          <xsd:enumeration value="N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99051d-7c62-453d-a424-0c0a20a7c81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E9F5CC-77CE-4D7B-875C-01E026E912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3A58F2-EC0C-405F-BA74-FA68792EA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363385c-1193-4b0b-945b-d74b6e7ae725"/>
    <ds:schemaRef ds:uri="b799051d-7c62-453d-a424-0c0a20a7c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78527</TotalTime>
  <Words>3241</Words>
  <Application>Microsoft Office PowerPoint</Application>
  <PresentationFormat>Grand écran</PresentationFormat>
  <Paragraphs>318</Paragraphs>
  <Slides>24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Montserrat Medium</vt:lpstr>
      <vt:lpstr>Tw Cen MT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CHU DE GRENOBLE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Jouan, Hugues-thierry</dc:creator>
  <cp:lastModifiedBy>Aude MARTIN</cp:lastModifiedBy>
  <cp:revision>422</cp:revision>
  <dcterms:created xsi:type="dcterms:W3CDTF">2018-02-07T09:50:44Z</dcterms:created>
  <dcterms:modified xsi:type="dcterms:W3CDTF">2025-12-04T11:42:21Z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0x0101003DDDF2D85BC9B54BA315D4D6ED832E08</vt:lpwstr>
  </property>
  <property fmtid="{D5CDD505-2E9C-101B-9397-08002B2CF9AE}" pid="3" name="Rubrique">
    <vt:lpwstr>Documents à télécharger</vt:lpwstr>
  </property>
  <property fmtid="{D5CDD505-2E9C-101B-9397-08002B2CF9AE}" pid="4" name="Création graphique">
    <vt:lpwstr/>
  </property>
  <property fmtid="{D5CDD505-2E9C-101B-9397-08002B2CF9AE}" pid="5" name="Publié le">
    <vt:lpwstr>2019-01-30T00:00:00Z</vt:lpwstr>
  </property>
  <property fmtid="{D5CDD505-2E9C-101B-9397-08002B2CF9AE}" pid="6" name="A télécharger">
    <vt:lpwstr/>
  </property>
  <property fmtid="{D5CDD505-2E9C-101B-9397-08002B2CF9AE}" pid="7" name="Type doc relations presse">
    <vt:lpwstr/>
  </property>
  <property fmtid="{D5CDD505-2E9C-101B-9397-08002B2CF9AE}" pid="8" name="Archivage">
    <vt:lpwstr>Non</vt:lpwstr>
  </property>
  <property fmtid="{D5CDD505-2E9C-101B-9397-08002B2CF9AE}" pid="9" name="PublishingExpirationDate">
    <vt:lpwstr/>
  </property>
  <property fmtid="{D5CDD505-2E9C-101B-9397-08002B2CF9AE}" pid="10" name="PublishingStartDate">
    <vt:lpwstr/>
  </property>
  <property fmtid="{D5CDD505-2E9C-101B-9397-08002B2CF9AE}" pid="11" name="Publications internes">
    <vt:lpwstr/>
  </property>
  <property fmtid="{D5CDD505-2E9C-101B-9397-08002B2CF9AE}" pid="12" name="Année">
    <vt:lpwstr/>
  </property>
</Properties>
</file>